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Amatic SC"/>
      <p:regular r:id="rId36"/>
      <p:bold r:id="rId37"/>
    </p:embeddedFont>
    <p:embeddedFont>
      <p:font typeface="Source Code Pro"/>
      <p:regular r:id="rId38"/>
      <p:bold r:id="rId39"/>
      <p:italic r:id="rId40"/>
      <p:boldItalic r:id="rId41"/>
    </p:embeddedFont>
    <p:embeddedFont>
      <p:font typeface="Source Code Pro Medium"/>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6596E65-99A2-4BF0-B3AC-49CF7F31F514}">
  <a:tblStyle styleId="{76596E65-99A2-4BF0-B3AC-49CF7F31F51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CodePro-italic.fntdata"/><Relationship Id="rId20" Type="http://schemas.openxmlformats.org/officeDocument/2006/relationships/slide" Target="slides/slide14.xml"/><Relationship Id="rId42" Type="http://schemas.openxmlformats.org/officeDocument/2006/relationships/font" Target="fonts/SourceCodeProMedium-regular.fntdata"/><Relationship Id="rId41" Type="http://schemas.openxmlformats.org/officeDocument/2006/relationships/font" Target="fonts/SourceCodePro-boldItalic.fntdata"/><Relationship Id="rId22" Type="http://schemas.openxmlformats.org/officeDocument/2006/relationships/slide" Target="slides/slide16.xml"/><Relationship Id="rId44" Type="http://schemas.openxmlformats.org/officeDocument/2006/relationships/font" Target="fonts/SourceCodeProMedium-italic.fntdata"/><Relationship Id="rId21" Type="http://schemas.openxmlformats.org/officeDocument/2006/relationships/slide" Target="slides/slide15.xml"/><Relationship Id="rId43" Type="http://schemas.openxmlformats.org/officeDocument/2006/relationships/font" Target="fonts/SourceCodeProMedium-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SourceCodeProMedium-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AmaticSC-bold.fntdata"/><Relationship Id="rId14" Type="http://schemas.openxmlformats.org/officeDocument/2006/relationships/slide" Target="slides/slide8.xml"/><Relationship Id="rId36" Type="http://schemas.openxmlformats.org/officeDocument/2006/relationships/font" Target="fonts/AmaticSC-regular.fntdata"/><Relationship Id="rId17" Type="http://schemas.openxmlformats.org/officeDocument/2006/relationships/slide" Target="slides/slide11.xml"/><Relationship Id="rId39" Type="http://schemas.openxmlformats.org/officeDocument/2006/relationships/font" Target="fonts/SourceCodePro-bold.fntdata"/><Relationship Id="rId16" Type="http://schemas.openxmlformats.org/officeDocument/2006/relationships/slide" Target="slides/slide10.xml"/><Relationship Id="rId38" Type="http://schemas.openxmlformats.org/officeDocument/2006/relationships/font" Target="fonts/SourceCodePr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c6f59039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c6f5903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f21fc9a77d_17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f21fc9a77d_17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f21fc9a77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f21fc9a77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f21fc9a77d_17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21fc9a77d_17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f21fc9a77d_3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f21fc9a77d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f21fc9a7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f21fc9a7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f21fc9a77d_3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f21fc9a77d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f21fc9a77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f21fc9a77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21fc9a77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21fc9a77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f21fc9a77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f21fc9a77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f21fc9a77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f21fc9a77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c6f59039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5903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f21fc9a77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f21fc9a77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f21fc9a77d_26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f21fc9a77d_26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f21fc9a77d_3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f21fc9a77d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f21fc9a77d_16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f21fc9a77d_1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f21fc9a77d_1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f21fc9a77d_1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f21fc9a77d_3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f21fc9a77d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f21fc9a77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f21fc9a77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f21fc9a77d_15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f21fc9a77d_1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f21fc9a77d_1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f21fc9a77d_1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c6f59039d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c6f59039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c6f59039d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6f59039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f21fc9a77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f21fc9a77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f21fc9a77d_1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f21fc9a77d_1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f21fc9a77d_1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f21fc9a77d_1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f21fc9a77d_1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f21fc9a77d_1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f21fc9a77d_3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f21fc9a77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f21fc9a77d_17_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f21fc9a77d_17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22.png"/><Relationship Id="rId5"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22.png"/><Relationship Id="rId11" Type="http://schemas.openxmlformats.org/officeDocument/2006/relationships/image" Target="../media/image29.png"/><Relationship Id="rId10" Type="http://schemas.openxmlformats.org/officeDocument/2006/relationships/image" Target="../media/image41.png"/><Relationship Id="rId9" Type="http://schemas.openxmlformats.org/officeDocument/2006/relationships/hyperlink" Target="https://namu.wiki/w/FPGA" TargetMode="External"/><Relationship Id="rId5" Type="http://schemas.openxmlformats.org/officeDocument/2006/relationships/image" Target="../media/image27.png"/><Relationship Id="rId6" Type="http://schemas.openxmlformats.org/officeDocument/2006/relationships/hyperlink" Target="https://namu.wiki/w/%EA%B8%B0%EA%B3%84%ED%95%99%EC%8A%B5" TargetMode="External"/><Relationship Id="rId7" Type="http://schemas.openxmlformats.org/officeDocument/2006/relationships/hyperlink" Target="https://namu.wiki/w/%EC%9D%B8%EA%B3%B5%EC%8B%A0%EA%B2%BD%EB%A7%9D" TargetMode="External"/><Relationship Id="rId8" Type="http://schemas.openxmlformats.org/officeDocument/2006/relationships/hyperlink" Target="https://namu.wiki/w/GPGPU"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45.png"/><Relationship Id="rId9" Type="http://schemas.openxmlformats.org/officeDocument/2006/relationships/image" Target="../media/image34.png"/><Relationship Id="rId5" Type="http://schemas.openxmlformats.org/officeDocument/2006/relationships/image" Target="../media/image42.png"/><Relationship Id="rId6" Type="http://schemas.openxmlformats.org/officeDocument/2006/relationships/image" Target="../media/image39.png"/><Relationship Id="rId7" Type="http://schemas.openxmlformats.org/officeDocument/2006/relationships/image" Target="../media/image35.png"/><Relationship Id="rId8"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www.poscoict.com/servlet/PoscoictBoard?page=1&amp;code=news&amp;lang=kr&amp;seq=6894&amp;mode=view&amp;find_va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8.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424275"/>
            <a:ext cx="8520600" cy="26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 기업 AI동향 분석 </a:t>
            </a:r>
            <a:endParaRPr/>
          </a:p>
        </p:txBody>
      </p:sp>
      <p:sp>
        <p:nvSpPr>
          <p:cNvPr id="57" name="Google Shape;57;p13"/>
          <p:cNvSpPr txBox="1"/>
          <p:nvPr>
            <p:ph idx="1" type="subTitle"/>
          </p:nvPr>
        </p:nvSpPr>
        <p:spPr>
          <a:xfrm>
            <a:off x="311700" y="3578000"/>
            <a:ext cx="8520600" cy="134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B3조</a:t>
            </a:r>
            <a:endParaRPr/>
          </a:p>
          <a:p>
            <a:pPr indent="0" lvl="0" marL="0" rtl="0" algn="l">
              <a:spcBef>
                <a:spcPts val="0"/>
              </a:spcBef>
              <a:spcAft>
                <a:spcPts val="0"/>
              </a:spcAft>
              <a:buNone/>
            </a:pPr>
            <a:r>
              <a:rPr lang="ko"/>
              <a:t>조장: 정민우 </a:t>
            </a:r>
            <a:endParaRPr/>
          </a:p>
          <a:p>
            <a:pPr indent="0" lvl="0" marL="0" rtl="0" algn="l">
              <a:spcBef>
                <a:spcPts val="0"/>
              </a:spcBef>
              <a:spcAft>
                <a:spcPts val="0"/>
              </a:spcAft>
              <a:buNone/>
            </a:pPr>
            <a:r>
              <a:rPr lang="ko"/>
              <a:t>조원: 이유정, 임승호, 장세림, 최민우, 황예빈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p:nvPr/>
        </p:nvSpPr>
        <p:spPr>
          <a:xfrm>
            <a:off x="5987200" y="1047075"/>
            <a:ext cx="2904000" cy="4007400"/>
          </a:xfrm>
          <a:prstGeom prst="roundRect">
            <a:avLst>
              <a:gd fmla="val 851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2955825" y="1047075"/>
            <a:ext cx="2904000" cy="4007400"/>
          </a:xfrm>
          <a:prstGeom prst="roundRect">
            <a:avLst>
              <a:gd fmla="val 851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190850" y="1047075"/>
            <a:ext cx="2637600" cy="4007400"/>
          </a:xfrm>
          <a:prstGeom prst="roundRect">
            <a:avLst>
              <a:gd fmla="val 851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22"/>
          <p:cNvPicPr preferRelativeResize="0"/>
          <p:nvPr/>
        </p:nvPicPr>
        <p:blipFill rotWithShape="1">
          <a:blip r:embed="rId3">
            <a:alphaModFix/>
          </a:blip>
          <a:srcRect b="4987" l="10740" r="10748" t="4978"/>
          <a:stretch/>
        </p:blipFill>
        <p:spPr>
          <a:xfrm>
            <a:off x="404075" y="865225"/>
            <a:ext cx="2211150" cy="1426900"/>
          </a:xfrm>
          <a:prstGeom prst="rect">
            <a:avLst/>
          </a:prstGeom>
          <a:noFill/>
          <a:ln>
            <a:noFill/>
          </a:ln>
        </p:spPr>
      </p:pic>
      <p:sp>
        <p:nvSpPr>
          <p:cNvPr id="155" name="Google Shape;155;p22"/>
          <p:cNvSpPr txBox="1"/>
          <p:nvPr/>
        </p:nvSpPr>
        <p:spPr>
          <a:xfrm>
            <a:off x="190838" y="2437775"/>
            <a:ext cx="2637600" cy="2303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1100">
                <a:solidFill>
                  <a:srgbClr val="0D299A"/>
                </a:solidFill>
              </a:rPr>
              <a:t>On-device AI</a:t>
            </a:r>
            <a:r>
              <a:rPr lang="ko" sz="1000">
                <a:solidFill>
                  <a:schemeClr val="dk2"/>
                </a:solidFill>
                <a:latin typeface="Source Code Pro"/>
                <a:ea typeface="Source Code Pro"/>
                <a:cs typeface="Source Code Pro"/>
                <a:sym typeface="Source Code Pro"/>
              </a:rPr>
              <a:t>는 빠른 인공지능 연산, 안정성과 보안성 등의 장점을 토대로 모바일 경험을 빠르게 진화시킵니다. 인공지능 기반의 카메라는 피사체와 상황을 확실하게 인식해 사진을 찍으며, 빠르고 정확한 안면 인식 기능을 통해 보안을 강화합니다. 가상 및 증강 현실 경험도 인공지능을 통해 더욱더 사실적이며 몰입할 수 있도록 발전하고 있습니다. 또한 자연어 처리와 음성 인식 등의 기능은 가상 비서 서비스를 더 유용하게 만들 것입니다.</a:t>
            </a:r>
            <a:endParaRPr sz="1000">
              <a:solidFill>
                <a:schemeClr val="dk2"/>
              </a:solidFill>
              <a:latin typeface="Source Code Pro"/>
              <a:ea typeface="Source Code Pro"/>
              <a:cs typeface="Source Code Pro"/>
              <a:sym typeface="Source Code Pro"/>
            </a:endParaRPr>
          </a:p>
        </p:txBody>
      </p:sp>
      <p:pic>
        <p:nvPicPr>
          <p:cNvPr id="156" name="Google Shape;156;p22"/>
          <p:cNvPicPr preferRelativeResize="0"/>
          <p:nvPr/>
        </p:nvPicPr>
        <p:blipFill>
          <a:blip r:embed="rId4">
            <a:alphaModFix/>
          </a:blip>
          <a:stretch>
            <a:fillRect/>
          </a:stretch>
        </p:blipFill>
        <p:spPr>
          <a:xfrm>
            <a:off x="3078925" y="865226"/>
            <a:ext cx="2576801" cy="1426900"/>
          </a:xfrm>
          <a:prstGeom prst="rect">
            <a:avLst/>
          </a:prstGeom>
          <a:noFill/>
          <a:ln>
            <a:noFill/>
          </a:ln>
        </p:spPr>
      </p:pic>
      <p:sp>
        <p:nvSpPr>
          <p:cNvPr id="157" name="Google Shape;157;p22"/>
          <p:cNvSpPr txBox="1"/>
          <p:nvPr/>
        </p:nvSpPr>
        <p:spPr>
          <a:xfrm>
            <a:off x="6191938" y="2437775"/>
            <a:ext cx="2637600" cy="2303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1100">
                <a:solidFill>
                  <a:srgbClr val="0D299A"/>
                </a:solidFill>
                <a:latin typeface="Source Code Pro"/>
                <a:ea typeface="Source Code Pro"/>
                <a:cs typeface="Source Code Pro"/>
                <a:sym typeface="Source Code Pro"/>
              </a:rPr>
              <a:t>인공지능 고성능 컴퓨팅(</a:t>
            </a:r>
            <a:r>
              <a:rPr b="1" lang="ko" sz="1100">
                <a:solidFill>
                  <a:srgbClr val="0D299A"/>
                </a:solidFill>
              </a:rPr>
              <a:t>HPC</a:t>
            </a:r>
            <a:r>
              <a:rPr b="1" lang="ko" sz="1100">
                <a:solidFill>
                  <a:srgbClr val="0D299A"/>
                </a:solidFill>
                <a:latin typeface="Source Code Pro"/>
                <a:ea typeface="Source Code Pro"/>
                <a:cs typeface="Source Code Pro"/>
                <a:sym typeface="Source Code Pro"/>
              </a:rPr>
              <a:t>)</a:t>
            </a:r>
            <a:r>
              <a:rPr lang="ko" sz="1000">
                <a:solidFill>
                  <a:schemeClr val="dk2"/>
                </a:solidFill>
                <a:latin typeface="Source Code Pro"/>
                <a:ea typeface="Source Code Pro"/>
                <a:cs typeface="Source Code Pro"/>
                <a:sym typeface="Source Code Pro"/>
              </a:rPr>
              <a:t>은</a:t>
            </a:r>
            <a:endParaRPr sz="1000">
              <a:solidFill>
                <a:schemeClr val="dk2"/>
              </a:solidFill>
              <a:latin typeface="Source Code Pro"/>
              <a:ea typeface="Source Code Pro"/>
              <a:cs typeface="Source Code Pro"/>
              <a:sym typeface="Source Code Pro"/>
            </a:endParaRPr>
          </a:p>
          <a:p>
            <a:pPr indent="0" lvl="0" marL="0" rtl="0" algn="ctr">
              <a:lnSpc>
                <a:spcPct val="115000"/>
              </a:lnSpc>
              <a:spcBef>
                <a:spcPts val="0"/>
              </a:spcBef>
              <a:spcAft>
                <a:spcPts val="0"/>
              </a:spcAft>
              <a:buNone/>
            </a:pPr>
            <a:r>
              <a:rPr lang="ko" sz="1000">
                <a:solidFill>
                  <a:schemeClr val="dk2"/>
                </a:solidFill>
                <a:latin typeface="Source Code Pro"/>
                <a:ea typeface="Source Code Pro"/>
                <a:cs typeface="Source Code Pro"/>
                <a:sym typeface="Source Code Pro"/>
              </a:rPr>
              <a:t>고성능 데이터 분석 및 머신 러닝 모델의 교육을 포함해 많은 양의 데이터를 다방면으로 사용하는 데 활용되고 있습니다. </a:t>
            </a:r>
            <a:r>
              <a:rPr lang="ko" sz="1000">
                <a:solidFill>
                  <a:schemeClr val="dk2"/>
                </a:solidFill>
              </a:rPr>
              <a:t>HPC</a:t>
            </a:r>
            <a:r>
              <a:rPr lang="ko" sz="1000">
                <a:solidFill>
                  <a:schemeClr val="dk2"/>
                </a:solidFill>
                <a:latin typeface="Source Code Pro"/>
                <a:ea typeface="Source Code Pro"/>
                <a:cs typeface="Source Code Pro"/>
                <a:sym typeface="Source Code Pro"/>
              </a:rPr>
              <a:t>는 ‘노드’로 알려진 컴퓨팅 서버와 함께 병렬 컴퓨팅을 실현하여, 최첨단의 대규모 애플리케이션을 빠르고 안정적으로 실행할 수 있도록 합니다. 이러한 성능과 효율성은 기하급수적으로 증가하는 데이터 처리를 위한 인공지능의 발전에 필수적입니다.</a:t>
            </a:r>
            <a:endParaRPr sz="1000">
              <a:solidFill>
                <a:schemeClr val="dk2"/>
              </a:solidFill>
              <a:latin typeface="Source Code Pro"/>
              <a:ea typeface="Source Code Pro"/>
              <a:cs typeface="Source Code Pro"/>
              <a:sym typeface="Source Code Pro"/>
            </a:endParaRPr>
          </a:p>
        </p:txBody>
      </p:sp>
      <p:sp>
        <p:nvSpPr>
          <p:cNvPr id="158" name="Google Shape;158;p22"/>
          <p:cNvSpPr txBox="1"/>
          <p:nvPr/>
        </p:nvSpPr>
        <p:spPr>
          <a:xfrm>
            <a:off x="2874813" y="2437775"/>
            <a:ext cx="2985000" cy="2480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ko" sz="1100">
                <a:solidFill>
                  <a:srgbClr val="0D299A"/>
                </a:solidFill>
                <a:latin typeface="Source Code Pro"/>
                <a:ea typeface="Source Code Pro"/>
                <a:cs typeface="Source Code Pro"/>
                <a:sym typeface="Source Code Pro"/>
              </a:rPr>
              <a:t>인공지능 반도체</a:t>
            </a:r>
            <a:r>
              <a:rPr lang="ko" sz="1000">
                <a:solidFill>
                  <a:schemeClr val="dk2"/>
                </a:solidFill>
                <a:latin typeface="Source Code Pro"/>
                <a:ea typeface="Source Code Pro"/>
                <a:cs typeface="Source Code Pro"/>
                <a:sym typeface="Source Code Pro"/>
              </a:rPr>
              <a:t>는 </a:t>
            </a:r>
            <a:r>
              <a:rPr lang="ko" sz="1000">
                <a:solidFill>
                  <a:schemeClr val="dk2"/>
                </a:solidFill>
                <a:latin typeface="Source Code Pro"/>
                <a:ea typeface="Source Code Pro"/>
                <a:cs typeface="Source Code Pro"/>
                <a:sym typeface="Source Code Pro"/>
              </a:rPr>
              <a:t>첨단 반도체 제품과 기술을 통해, 다양한 응용처에서 더욱 진화된 인공지능을 만날 수 있도록 그 기반을 마련하고 있습니다. 엑시노스 프로세서는 더욱 강력하고 효율적인 온디바이스를 </a:t>
            </a:r>
            <a:r>
              <a:rPr lang="ko" sz="1000">
                <a:solidFill>
                  <a:schemeClr val="dk2"/>
                </a:solidFill>
              </a:rPr>
              <a:t>AI</a:t>
            </a:r>
            <a:r>
              <a:rPr lang="ko" sz="1000">
                <a:solidFill>
                  <a:schemeClr val="dk2"/>
                </a:solidFill>
                <a:latin typeface="Source Code Pro"/>
                <a:ea typeface="Source Code Pro"/>
                <a:cs typeface="Source Code Pro"/>
                <a:sym typeface="Source Code Pro"/>
              </a:rPr>
              <a:t>를 위해 첨단 신경망 처리장치를 탑재하고, </a:t>
            </a:r>
            <a:r>
              <a:rPr lang="ko" sz="1000">
                <a:solidFill>
                  <a:schemeClr val="dk2"/>
                </a:solidFill>
              </a:rPr>
              <a:t>LODDR5</a:t>
            </a:r>
            <a:r>
              <a:rPr lang="ko" sz="1000">
                <a:solidFill>
                  <a:schemeClr val="dk2"/>
                </a:solidFill>
                <a:latin typeface="Source Code Pro"/>
                <a:ea typeface="Source Code Pro"/>
                <a:cs typeface="Source Code Pro"/>
                <a:sym typeface="Source Code Pro"/>
              </a:rPr>
              <a:t> 메모리 솔루션은 </a:t>
            </a:r>
            <a:r>
              <a:rPr lang="ko" sz="1000">
                <a:solidFill>
                  <a:schemeClr val="dk2"/>
                </a:solidFill>
              </a:rPr>
              <a:t>AI</a:t>
            </a:r>
            <a:r>
              <a:rPr lang="ko" sz="1000">
                <a:solidFill>
                  <a:schemeClr val="dk2"/>
                </a:solidFill>
                <a:latin typeface="Source Code Pro"/>
                <a:ea typeface="Source Code Pro"/>
                <a:cs typeface="Source Code Pro"/>
                <a:sym typeface="Source Code Pro"/>
              </a:rPr>
              <a:t> 시스템 구현에 필요한 고성능 프로세싱에 최적화 됐습니다. </a:t>
            </a:r>
            <a:r>
              <a:rPr lang="ko" sz="1000">
                <a:solidFill>
                  <a:schemeClr val="dk2"/>
                </a:solidFill>
              </a:rPr>
              <a:t>HBM2E</a:t>
            </a:r>
            <a:r>
              <a:rPr lang="ko" sz="1000">
                <a:solidFill>
                  <a:schemeClr val="dk2"/>
                </a:solidFill>
                <a:latin typeface="Source Code Pro"/>
                <a:ea typeface="Source Code Pro"/>
                <a:cs typeface="Source Code Pro"/>
                <a:sym typeface="Source Code Pro"/>
              </a:rPr>
              <a:t>은 차세대 인공지능 구현에 필요한 성능, 용량 및 효율성을 제공하고 </a:t>
            </a:r>
            <a:r>
              <a:rPr lang="ko" sz="1000">
                <a:solidFill>
                  <a:schemeClr val="dk2"/>
                </a:solidFill>
              </a:rPr>
              <a:t>AutoSSD</a:t>
            </a:r>
            <a:r>
              <a:rPr lang="ko" sz="1000">
                <a:solidFill>
                  <a:schemeClr val="dk2"/>
                </a:solidFill>
                <a:latin typeface="Source Code Pro"/>
                <a:ea typeface="Source Code Pro"/>
                <a:cs typeface="Source Code Pro"/>
                <a:sym typeface="Source Code Pro"/>
              </a:rPr>
              <a:t> 솔루션은 운전자와 차량 간의 소통을 빠르고 효율적으로 실현해 스마트카 구현에 사용됩니다. </a:t>
            </a:r>
            <a:endParaRPr sz="1000">
              <a:solidFill>
                <a:schemeClr val="dk2"/>
              </a:solidFill>
              <a:latin typeface="Source Code Pro"/>
              <a:ea typeface="Source Code Pro"/>
              <a:cs typeface="Source Code Pro"/>
              <a:sym typeface="Source Code Pro"/>
            </a:endParaRPr>
          </a:p>
        </p:txBody>
      </p:sp>
      <p:pic>
        <p:nvPicPr>
          <p:cNvPr id="159" name="Google Shape;159;p22"/>
          <p:cNvPicPr preferRelativeResize="0"/>
          <p:nvPr/>
        </p:nvPicPr>
        <p:blipFill>
          <a:blip r:embed="rId5">
            <a:alphaModFix/>
          </a:blip>
          <a:stretch>
            <a:fillRect/>
          </a:stretch>
        </p:blipFill>
        <p:spPr>
          <a:xfrm>
            <a:off x="6119425" y="865213"/>
            <a:ext cx="2637600" cy="1426900"/>
          </a:xfrm>
          <a:prstGeom prst="rect">
            <a:avLst/>
          </a:prstGeom>
          <a:noFill/>
          <a:ln>
            <a:noFill/>
          </a:ln>
        </p:spPr>
      </p:pic>
      <p:pic>
        <p:nvPicPr>
          <p:cNvPr id="160" name="Google Shape;160;p22"/>
          <p:cNvPicPr preferRelativeResize="0"/>
          <p:nvPr/>
        </p:nvPicPr>
        <p:blipFill>
          <a:blip r:embed="rId6">
            <a:alphaModFix/>
          </a:blip>
          <a:stretch>
            <a:fillRect/>
          </a:stretch>
        </p:blipFill>
        <p:spPr>
          <a:xfrm>
            <a:off x="0" y="561725"/>
            <a:ext cx="2505075" cy="219075"/>
          </a:xfrm>
          <a:prstGeom prst="rect">
            <a:avLst/>
          </a:prstGeom>
          <a:noFill/>
          <a:ln>
            <a:noFill/>
          </a:ln>
        </p:spPr>
      </p:pic>
      <p:sp>
        <p:nvSpPr>
          <p:cNvPr id="161" name="Google Shape;161;p22"/>
          <p:cNvSpPr txBox="1"/>
          <p:nvPr>
            <p:ph idx="1" type="body"/>
          </p:nvPr>
        </p:nvSpPr>
        <p:spPr>
          <a:xfrm>
            <a:off x="367475" y="189475"/>
            <a:ext cx="1737000" cy="43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ko" sz="1800"/>
              <a:t>기술동향</a:t>
            </a:r>
            <a:endParaRPr b="1" sz="1800"/>
          </a:p>
        </p:txBody>
      </p:sp>
      <p:sp>
        <p:nvSpPr>
          <p:cNvPr id="162" name="Google Shape;162;p22"/>
          <p:cNvSpPr txBox="1"/>
          <p:nvPr/>
        </p:nvSpPr>
        <p:spPr>
          <a:xfrm>
            <a:off x="7064150" y="620575"/>
            <a:ext cx="1836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800">
                <a:solidFill>
                  <a:srgbClr val="999999"/>
                </a:solidFill>
                <a:latin typeface="Source Code Pro"/>
                <a:ea typeface="Source Code Pro"/>
                <a:cs typeface="Source Code Pro"/>
                <a:sym typeface="Source Code Pro"/>
              </a:rPr>
              <a:t>출처 삼성 반도체 공식 홈페이지</a:t>
            </a:r>
            <a:endParaRPr sz="800">
              <a:solidFill>
                <a:srgbClr val="999999"/>
              </a:solidFill>
              <a:latin typeface="Source Code Pro"/>
              <a:ea typeface="Source Code Pro"/>
              <a:cs typeface="Source Code Pro"/>
              <a:sym typeface="Source Code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p:nvPr/>
        </p:nvSpPr>
        <p:spPr>
          <a:xfrm>
            <a:off x="-100025" y="822550"/>
            <a:ext cx="9419700" cy="226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txBox="1"/>
          <p:nvPr>
            <p:ph idx="1" type="body"/>
          </p:nvPr>
        </p:nvSpPr>
        <p:spPr>
          <a:xfrm>
            <a:off x="367475" y="189475"/>
            <a:ext cx="1737000" cy="43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ko" sz="1800"/>
              <a:t>AI 윤리 사례</a:t>
            </a:r>
            <a:endParaRPr b="1" sz="1800"/>
          </a:p>
        </p:txBody>
      </p:sp>
      <p:pic>
        <p:nvPicPr>
          <p:cNvPr id="169" name="Google Shape;169;p23"/>
          <p:cNvPicPr preferRelativeResize="0"/>
          <p:nvPr/>
        </p:nvPicPr>
        <p:blipFill>
          <a:blip r:embed="rId3">
            <a:alphaModFix/>
          </a:blip>
          <a:stretch>
            <a:fillRect/>
          </a:stretch>
        </p:blipFill>
        <p:spPr>
          <a:xfrm>
            <a:off x="372925" y="1639450"/>
            <a:ext cx="2409325" cy="1285400"/>
          </a:xfrm>
          <a:prstGeom prst="rect">
            <a:avLst/>
          </a:prstGeom>
          <a:noFill/>
          <a:ln>
            <a:noFill/>
          </a:ln>
        </p:spPr>
      </p:pic>
      <p:sp>
        <p:nvSpPr>
          <p:cNvPr id="170" name="Google Shape;170;p23"/>
          <p:cNvSpPr/>
          <p:nvPr/>
        </p:nvSpPr>
        <p:spPr>
          <a:xfrm>
            <a:off x="981800" y="1121375"/>
            <a:ext cx="3452700" cy="361200"/>
          </a:xfrm>
          <a:prstGeom prst="roundRect">
            <a:avLst>
              <a:gd fmla="val 434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a:t> </a:t>
            </a:r>
            <a:r>
              <a:rPr b="1" lang="ko">
                <a:solidFill>
                  <a:srgbClr val="0000FF"/>
                </a:solidFill>
              </a:rPr>
              <a:t>빅스비(Bixby) 서비스에 적용된 AI 윤리</a:t>
            </a:r>
            <a:endParaRPr b="1">
              <a:solidFill>
                <a:srgbClr val="0000FF"/>
              </a:solidFill>
            </a:endParaRPr>
          </a:p>
        </p:txBody>
      </p:sp>
      <p:sp>
        <p:nvSpPr>
          <p:cNvPr id="171" name="Google Shape;171;p23"/>
          <p:cNvSpPr txBox="1"/>
          <p:nvPr/>
        </p:nvSpPr>
        <p:spPr>
          <a:xfrm>
            <a:off x="2782250" y="1563250"/>
            <a:ext cx="62310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ko" sz="1200">
                <a:latin typeface="Source Code Pro"/>
                <a:ea typeface="Source Code Pro"/>
                <a:cs typeface="Source Code Pro"/>
                <a:sym typeface="Source Code Pro"/>
              </a:rPr>
              <a:t>빅스비 서비스로 인해 불공정한 편견이 조장되거나 강화되지 않도록 서비스 전반에 걸쳐 다양한 가능성을 고려하고 준비합니다. 특히 각 국가의 법규와 사회적 윤리, 소비자 정서 등을 고려하여 자체적으로 ‘민감어 처리 정책’을 확립·준수하고 있으며, ‘민감어 데이터 베이스’와 ‘민감어 인식 엔진’을 개발해 서비스에 적용하고 있습니다. 시시각각 변하는 AI 관련 동향과 사회적 이슈를 감지해 해당 데이터 베이스에 지속적으로 반영하고 있습니다.</a:t>
            </a:r>
            <a:endParaRPr sz="1200">
              <a:latin typeface="Source Code Pro"/>
              <a:ea typeface="Source Code Pro"/>
              <a:cs typeface="Source Code Pro"/>
              <a:sym typeface="Source Code Pro"/>
            </a:endParaRPr>
          </a:p>
        </p:txBody>
      </p:sp>
      <p:sp>
        <p:nvSpPr>
          <p:cNvPr id="172" name="Google Shape;172;p23"/>
          <p:cNvSpPr/>
          <p:nvPr/>
        </p:nvSpPr>
        <p:spPr>
          <a:xfrm>
            <a:off x="981800" y="3286225"/>
            <a:ext cx="2659500" cy="361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
              <a:t> </a:t>
            </a:r>
            <a:r>
              <a:rPr b="1" lang="ko">
                <a:solidFill>
                  <a:srgbClr val="0000FF"/>
                </a:solidFill>
              </a:rPr>
              <a:t>생활가전 제품 AI+ 인증 취득</a:t>
            </a:r>
            <a:endParaRPr b="1">
              <a:solidFill>
                <a:srgbClr val="0000FF"/>
              </a:solidFill>
            </a:endParaRPr>
          </a:p>
        </p:txBody>
      </p:sp>
      <p:sp>
        <p:nvSpPr>
          <p:cNvPr id="173" name="Google Shape;173;p23"/>
          <p:cNvSpPr txBox="1"/>
          <p:nvPr/>
        </p:nvSpPr>
        <p:spPr>
          <a:xfrm>
            <a:off x="1118050" y="3729675"/>
            <a:ext cx="74787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latin typeface="Source Code Pro"/>
                <a:ea typeface="Source Code Pro"/>
                <a:cs typeface="Source Code Pro"/>
                <a:sym typeface="Source Code Pro"/>
              </a:rPr>
              <a:t>삼성전자의 로봇청소기 제트봇 AI, 비스포크 패밀리허브 냉장고, 그랑데 AI 세탁·건조기, 무풍 에어컨 갤러리·벽걸이 와이드 등 총 6개 제품이 한국표준 협회 ‘AI+ 인증’을 취득했습니다. </a:t>
            </a:r>
            <a:r>
              <a:rPr lang="ko" sz="1300">
                <a:latin typeface="Source Code Pro"/>
                <a:ea typeface="Source Code Pro"/>
                <a:cs typeface="Source Code Pro"/>
                <a:sym typeface="Source Code Pro"/>
              </a:rPr>
              <a:t> </a:t>
            </a:r>
            <a:r>
              <a:rPr lang="ko" sz="1200">
                <a:latin typeface="Source Code Pro"/>
                <a:ea typeface="Source Code Pro"/>
                <a:cs typeface="Source Code Pro"/>
                <a:sym typeface="Source Code Pro"/>
              </a:rPr>
              <a:t>이는 AI 알고리즘을 적용 했을 때 해당 제품들의 성능이 동일하게 유지되는지, 이에 대해 충분한 검증을 거쳤는지 등을 인정받은 것으로, AI 윤리의 중요한 요소 중 하나인 ‘기술 견고성 및 안전성’(Technical Robustness &amp; Safety)을 확보했다는 점을 의미합니다.</a:t>
            </a:r>
            <a:endParaRPr sz="1000">
              <a:latin typeface="Source Code Pro"/>
              <a:ea typeface="Source Code Pro"/>
              <a:cs typeface="Source Code Pro"/>
              <a:sym typeface="Source Code Pro"/>
            </a:endParaRPr>
          </a:p>
        </p:txBody>
      </p:sp>
      <p:pic>
        <p:nvPicPr>
          <p:cNvPr id="174" name="Google Shape;174;p23"/>
          <p:cNvPicPr preferRelativeResize="0"/>
          <p:nvPr/>
        </p:nvPicPr>
        <p:blipFill>
          <a:blip r:embed="rId4">
            <a:alphaModFix/>
          </a:blip>
          <a:stretch>
            <a:fillRect/>
          </a:stretch>
        </p:blipFill>
        <p:spPr>
          <a:xfrm>
            <a:off x="0" y="561725"/>
            <a:ext cx="2505075" cy="219075"/>
          </a:xfrm>
          <a:prstGeom prst="rect">
            <a:avLst/>
          </a:prstGeom>
          <a:noFill/>
          <a:ln>
            <a:noFill/>
          </a:ln>
        </p:spPr>
      </p:pic>
      <p:sp>
        <p:nvSpPr>
          <p:cNvPr id="175" name="Google Shape;175;p23"/>
          <p:cNvSpPr/>
          <p:nvPr/>
        </p:nvSpPr>
        <p:spPr>
          <a:xfrm>
            <a:off x="440875" y="1121375"/>
            <a:ext cx="377700" cy="361200"/>
          </a:xfrm>
          <a:prstGeom prst="ellipse">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300"/>
              <a:t>1</a:t>
            </a:r>
            <a:endParaRPr b="1" sz="1300"/>
          </a:p>
        </p:txBody>
      </p:sp>
      <p:sp>
        <p:nvSpPr>
          <p:cNvPr id="176" name="Google Shape;176;p23"/>
          <p:cNvSpPr/>
          <p:nvPr/>
        </p:nvSpPr>
        <p:spPr>
          <a:xfrm>
            <a:off x="440875" y="3307250"/>
            <a:ext cx="377700" cy="361200"/>
          </a:xfrm>
          <a:prstGeom prst="ellipse">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300"/>
              <a:t>2</a:t>
            </a:r>
            <a:endParaRPr b="1" sz="1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p:nvPr/>
        </p:nvSpPr>
        <p:spPr>
          <a:xfrm>
            <a:off x="-100025" y="2679925"/>
            <a:ext cx="9470700" cy="257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24"/>
          <p:cNvPicPr preferRelativeResize="0"/>
          <p:nvPr/>
        </p:nvPicPr>
        <p:blipFill>
          <a:blip r:embed="rId3">
            <a:alphaModFix/>
          </a:blip>
          <a:stretch>
            <a:fillRect/>
          </a:stretch>
        </p:blipFill>
        <p:spPr>
          <a:xfrm>
            <a:off x="0" y="561725"/>
            <a:ext cx="2505075" cy="219075"/>
          </a:xfrm>
          <a:prstGeom prst="rect">
            <a:avLst/>
          </a:prstGeom>
          <a:noFill/>
          <a:ln>
            <a:noFill/>
          </a:ln>
        </p:spPr>
      </p:pic>
      <p:sp>
        <p:nvSpPr>
          <p:cNvPr id="183" name="Google Shape;183;p24"/>
          <p:cNvSpPr txBox="1"/>
          <p:nvPr>
            <p:ph idx="1" type="body"/>
          </p:nvPr>
        </p:nvSpPr>
        <p:spPr>
          <a:xfrm>
            <a:off x="367475" y="189475"/>
            <a:ext cx="1737000" cy="43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ko" sz="1800"/>
              <a:t>인재상</a:t>
            </a:r>
            <a:endParaRPr b="1" sz="1800"/>
          </a:p>
        </p:txBody>
      </p:sp>
      <p:sp>
        <p:nvSpPr>
          <p:cNvPr id="184" name="Google Shape;184;p24"/>
          <p:cNvSpPr txBox="1"/>
          <p:nvPr/>
        </p:nvSpPr>
        <p:spPr>
          <a:xfrm>
            <a:off x="326650" y="3032750"/>
            <a:ext cx="198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latin typeface="Source Code Pro"/>
                <a:ea typeface="Source Code Pro"/>
                <a:cs typeface="Source Code Pro"/>
                <a:sym typeface="Source Code Pro"/>
              </a:rPr>
              <a:t>신호 및 시스템 설계</a:t>
            </a:r>
            <a:endParaRPr>
              <a:latin typeface="Source Code Pro"/>
              <a:ea typeface="Source Code Pro"/>
              <a:cs typeface="Source Code Pro"/>
              <a:sym typeface="Source Code Pro"/>
            </a:endParaRPr>
          </a:p>
        </p:txBody>
      </p:sp>
      <p:sp>
        <p:nvSpPr>
          <p:cNvPr id="185" name="Google Shape;185;p24"/>
          <p:cNvSpPr txBox="1"/>
          <p:nvPr/>
        </p:nvSpPr>
        <p:spPr>
          <a:xfrm>
            <a:off x="2410650" y="2991100"/>
            <a:ext cx="64803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700">
                <a:latin typeface="Microsoft Yahei"/>
                <a:ea typeface="Microsoft Yahei"/>
                <a:cs typeface="Microsoft Yahei"/>
                <a:sym typeface="Microsoft Yahei"/>
              </a:rPr>
              <a:t>“Data 및 신기술(AI, ML등)을 바탕으로 반도체 스마트팩토리 구축을 목표로 연구개발하는 직무”</a:t>
            </a:r>
            <a:endParaRPr sz="1300">
              <a:latin typeface="Source Code Pro"/>
              <a:ea typeface="Source Code Pro"/>
              <a:cs typeface="Source Code Pro"/>
              <a:sym typeface="Source Code Pro"/>
            </a:endParaRPr>
          </a:p>
        </p:txBody>
      </p:sp>
      <p:sp>
        <p:nvSpPr>
          <p:cNvPr id="186" name="Google Shape;186;p24"/>
          <p:cNvSpPr txBox="1"/>
          <p:nvPr/>
        </p:nvSpPr>
        <p:spPr>
          <a:xfrm>
            <a:off x="142049" y="2047375"/>
            <a:ext cx="2870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100">
                <a:latin typeface="Source Code Pro"/>
                <a:ea typeface="Source Code Pro"/>
                <a:cs typeface="Source Code Pro"/>
                <a:sym typeface="Source Code Pro"/>
              </a:rPr>
              <a:t>끊임없는 열정으로 미래에 도전하는 인재</a:t>
            </a:r>
            <a:endParaRPr sz="1100">
              <a:latin typeface="Source Code Pro"/>
              <a:ea typeface="Source Code Pro"/>
              <a:cs typeface="Source Code Pro"/>
              <a:sym typeface="Source Code Pro"/>
            </a:endParaRPr>
          </a:p>
        </p:txBody>
      </p:sp>
      <p:sp>
        <p:nvSpPr>
          <p:cNvPr id="187" name="Google Shape;187;p24"/>
          <p:cNvSpPr txBox="1"/>
          <p:nvPr/>
        </p:nvSpPr>
        <p:spPr>
          <a:xfrm>
            <a:off x="3142050" y="2047375"/>
            <a:ext cx="2799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100">
                <a:latin typeface="Source Code Pro"/>
                <a:ea typeface="Source Code Pro"/>
                <a:cs typeface="Source Code Pro"/>
                <a:sym typeface="Source Code Pro"/>
              </a:rPr>
              <a:t>창의와 혁신으로 세상을 변화시키는 인재</a:t>
            </a:r>
            <a:endParaRPr sz="1100">
              <a:latin typeface="Source Code Pro"/>
              <a:ea typeface="Source Code Pro"/>
              <a:cs typeface="Source Code Pro"/>
              <a:sym typeface="Source Code Pro"/>
            </a:endParaRPr>
          </a:p>
        </p:txBody>
      </p:sp>
      <p:sp>
        <p:nvSpPr>
          <p:cNvPr id="188" name="Google Shape;188;p24"/>
          <p:cNvSpPr txBox="1"/>
          <p:nvPr/>
        </p:nvSpPr>
        <p:spPr>
          <a:xfrm>
            <a:off x="6016875" y="2047375"/>
            <a:ext cx="3000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100">
                <a:latin typeface="Source Code Pro"/>
                <a:ea typeface="Source Code Pro"/>
                <a:cs typeface="Source Code Pro"/>
                <a:sym typeface="Source Code Pro"/>
              </a:rPr>
              <a:t>정직과 바른 행동으로 역할과 책임을 다하는 인재</a:t>
            </a:r>
            <a:endParaRPr sz="1100">
              <a:latin typeface="Source Code Pro"/>
              <a:ea typeface="Source Code Pro"/>
              <a:cs typeface="Source Code Pro"/>
              <a:sym typeface="Source Code Pro"/>
            </a:endParaRPr>
          </a:p>
        </p:txBody>
      </p:sp>
      <p:grpSp>
        <p:nvGrpSpPr>
          <p:cNvPr id="189" name="Google Shape;189;p24"/>
          <p:cNvGrpSpPr/>
          <p:nvPr/>
        </p:nvGrpSpPr>
        <p:grpSpPr>
          <a:xfrm>
            <a:off x="1118388" y="1169175"/>
            <a:ext cx="928825" cy="659925"/>
            <a:chOff x="1175650" y="1268375"/>
            <a:chExt cx="928825" cy="659925"/>
          </a:xfrm>
        </p:grpSpPr>
        <p:sp>
          <p:nvSpPr>
            <p:cNvPr id="190" name="Google Shape;190;p24"/>
            <p:cNvSpPr txBox="1"/>
            <p:nvPr/>
          </p:nvSpPr>
          <p:spPr>
            <a:xfrm>
              <a:off x="1178075" y="1268375"/>
              <a:ext cx="926400" cy="646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ko" sz="1200">
                  <a:latin typeface="Source Code Pro"/>
                  <a:ea typeface="Source Code Pro"/>
                  <a:cs typeface="Source Code Pro"/>
                  <a:sym typeface="Source Code Pro"/>
                </a:rPr>
                <a:t>Passion </a:t>
              </a:r>
              <a:endParaRPr b="1" sz="1200">
                <a:latin typeface="Source Code Pro"/>
                <a:ea typeface="Source Code Pro"/>
                <a:cs typeface="Source Code Pro"/>
                <a:sym typeface="Source Code Pro"/>
              </a:endParaRPr>
            </a:p>
            <a:p>
              <a:pPr indent="0" lvl="0" marL="0" rtl="0" algn="ctr">
                <a:lnSpc>
                  <a:spcPct val="150000"/>
                </a:lnSpc>
                <a:spcBef>
                  <a:spcPts val="0"/>
                </a:spcBef>
                <a:spcAft>
                  <a:spcPts val="0"/>
                </a:spcAft>
                <a:buNone/>
              </a:pPr>
              <a:r>
                <a:rPr b="1" lang="ko" sz="1200">
                  <a:latin typeface="Source Code Pro"/>
                  <a:ea typeface="Source Code Pro"/>
                  <a:cs typeface="Source Code Pro"/>
                  <a:sym typeface="Source Code Pro"/>
                </a:rPr>
                <a:t>열정</a:t>
              </a:r>
              <a:endParaRPr b="1" sz="1200">
                <a:latin typeface="Source Code Pro"/>
                <a:ea typeface="Source Code Pro"/>
                <a:cs typeface="Source Code Pro"/>
                <a:sym typeface="Source Code Pro"/>
              </a:endParaRPr>
            </a:p>
          </p:txBody>
        </p:sp>
        <p:sp>
          <p:nvSpPr>
            <p:cNvPr id="191" name="Google Shape;191;p24"/>
            <p:cNvSpPr/>
            <p:nvPr/>
          </p:nvSpPr>
          <p:spPr>
            <a:xfrm>
              <a:off x="1175650" y="1281800"/>
              <a:ext cx="928800" cy="646500"/>
            </a:xfrm>
            <a:prstGeom prst="roundRect">
              <a:avLst>
                <a:gd fmla="val 4737" name="adj"/>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grpSp>
        <p:nvGrpSpPr>
          <p:cNvPr id="192" name="Google Shape;192;p24"/>
          <p:cNvGrpSpPr/>
          <p:nvPr/>
        </p:nvGrpSpPr>
        <p:grpSpPr>
          <a:xfrm>
            <a:off x="3948975" y="1175875"/>
            <a:ext cx="1103700" cy="646500"/>
            <a:chOff x="4306150" y="1268375"/>
            <a:chExt cx="1103700" cy="646500"/>
          </a:xfrm>
        </p:grpSpPr>
        <p:sp>
          <p:nvSpPr>
            <p:cNvPr id="193" name="Google Shape;193;p24"/>
            <p:cNvSpPr txBox="1"/>
            <p:nvPr/>
          </p:nvSpPr>
          <p:spPr>
            <a:xfrm>
              <a:off x="4306150" y="1268375"/>
              <a:ext cx="1103700" cy="646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ko" sz="1200">
                  <a:latin typeface="Source Code Pro"/>
                  <a:ea typeface="Source Code Pro"/>
                  <a:cs typeface="Source Code Pro"/>
                  <a:sym typeface="Source Code Pro"/>
                </a:rPr>
                <a:t>Creativity</a:t>
              </a:r>
              <a:endParaRPr b="1" sz="1200">
                <a:latin typeface="Source Code Pro"/>
                <a:ea typeface="Source Code Pro"/>
                <a:cs typeface="Source Code Pro"/>
                <a:sym typeface="Source Code Pro"/>
              </a:endParaRPr>
            </a:p>
            <a:p>
              <a:pPr indent="0" lvl="0" marL="0" rtl="0" algn="ctr">
                <a:lnSpc>
                  <a:spcPct val="150000"/>
                </a:lnSpc>
                <a:spcBef>
                  <a:spcPts val="0"/>
                </a:spcBef>
                <a:spcAft>
                  <a:spcPts val="0"/>
                </a:spcAft>
                <a:buNone/>
              </a:pPr>
              <a:r>
                <a:rPr b="1" lang="ko" sz="1200">
                  <a:latin typeface="Source Code Pro"/>
                  <a:ea typeface="Source Code Pro"/>
                  <a:cs typeface="Source Code Pro"/>
                  <a:sym typeface="Source Code Pro"/>
                </a:rPr>
                <a:t>창의혁신</a:t>
              </a:r>
              <a:endParaRPr b="1" sz="1200">
                <a:latin typeface="Source Code Pro"/>
                <a:ea typeface="Source Code Pro"/>
                <a:cs typeface="Source Code Pro"/>
                <a:sym typeface="Source Code Pro"/>
              </a:endParaRPr>
            </a:p>
          </p:txBody>
        </p:sp>
        <p:sp>
          <p:nvSpPr>
            <p:cNvPr id="194" name="Google Shape;194;p24"/>
            <p:cNvSpPr/>
            <p:nvPr/>
          </p:nvSpPr>
          <p:spPr>
            <a:xfrm>
              <a:off x="4306150" y="1268375"/>
              <a:ext cx="1103700" cy="646500"/>
            </a:xfrm>
            <a:prstGeom prst="roundRect">
              <a:avLst>
                <a:gd fmla="val 4737" name="adj"/>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grpSp>
      <p:grpSp>
        <p:nvGrpSpPr>
          <p:cNvPr id="195" name="Google Shape;195;p24"/>
          <p:cNvGrpSpPr/>
          <p:nvPr/>
        </p:nvGrpSpPr>
        <p:grpSpPr>
          <a:xfrm>
            <a:off x="6854325" y="1175863"/>
            <a:ext cx="1211400" cy="646500"/>
            <a:chOff x="6829725" y="1268375"/>
            <a:chExt cx="1211400" cy="646500"/>
          </a:xfrm>
        </p:grpSpPr>
        <p:sp>
          <p:nvSpPr>
            <p:cNvPr id="196" name="Google Shape;196;p24"/>
            <p:cNvSpPr txBox="1"/>
            <p:nvPr/>
          </p:nvSpPr>
          <p:spPr>
            <a:xfrm>
              <a:off x="6829725" y="1268375"/>
              <a:ext cx="1211400" cy="646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ko" sz="1200">
                  <a:latin typeface="Source Code Pro"/>
                  <a:ea typeface="Source Code Pro"/>
                  <a:cs typeface="Source Code Pro"/>
                  <a:sym typeface="Source Code Pro"/>
                </a:rPr>
                <a:t>Integrity</a:t>
              </a:r>
              <a:endParaRPr b="1" sz="1200">
                <a:latin typeface="Source Code Pro"/>
                <a:ea typeface="Source Code Pro"/>
                <a:cs typeface="Source Code Pro"/>
                <a:sym typeface="Source Code Pro"/>
              </a:endParaRPr>
            </a:p>
            <a:p>
              <a:pPr indent="0" lvl="0" marL="0" rtl="0" algn="ctr">
                <a:lnSpc>
                  <a:spcPct val="150000"/>
                </a:lnSpc>
                <a:spcBef>
                  <a:spcPts val="0"/>
                </a:spcBef>
                <a:spcAft>
                  <a:spcPts val="0"/>
                </a:spcAft>
                <a:buNone/>
              </a:pPr>
              <a:r>
                <a:rPr b="1" lang="ko" sz="1200">
                  <a:latin typeface="Source Code Pro"/>
                  <a:ea typeface="Source Code Pro"/>
                  <a:cs typeface="Source Code Pro"/>
                  <a:sym typeface="Source Code Pro"/>
                </a:rPr>
                <a:t>인간미∙도덕성</a:t>
              </a:r>
              <a:endParaRPr b="1" sz="1200">
                <a:latin typeface="Source Code Pro"/>
                <a:ea typeface="Source Code Pro"/>
                <a:cs typeface="Source Code Pro"/>
                <a:sym typeface="Source Code Pro"/>
              </a:endParaRPr>
            </a:p>
          </p:txBody>
        </p:sp>
        <p:sp>
          <p:nvSpPr>
            <p:cNvPr id="197" name="Google Shape;197;p24"/>
            <p:cNvSpPr/>
            <p:nvPr/>
          </p:nvSpPr>
          <p:spPr>
            <a:xfrm>
              <a:off x="6829725" y="1268375"/>
              <a:ext cx="1211400" cy="646500"/>
            </a:xfrm>
            <a:prstGeom prst="roundRect">
              <a:avLst>
                <a:gd fmla="val 4737" name="adj"/>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198" name="Google Shape;198;p24"/>
          <p:cNvSpPr txBox="1"/>
          <p:nvPr/>
        </p:nvSpPr>
        <p:spPr>
          <a:xfrm>
            <a:off x="2169200" y="3811825"/>
            <a:ext cx="6663900" cy="12006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Source Code Pro"/>
              <a:buChar char="-"/>
            </a:pPr>
            <a:r>
              <a:rPr lang="ko" sz="1200">
                <a:latin typeface="Source Code Pro"/>
                <a:ea typeface="Source Code Pro"/>
                <a:cs typeface="Source Code Pro"/>
                <a:sym typeface="Source Code Pro"/>
              </a:rPr>
              <a:t>데이터 분석 및 통신 방식을 이해하고 신기술에 대한 관심과 이해도를 보유한 자</a:t>
            </a:r>
            <a:endParaRPr sz="1200">
              <a:latin typeface="Source Code Pro"/>
              <a:ea typeface="Source Code Pro"/>
              <a:cs typeface="Source Code Pro"/>
              <a:sym typeface="Source Code Pro"/>
            </a:endParaRPr>
          </a:p>
          <a:p>
            <a:pPr indent="-304800" lvl="0" marL="457200" rtl="0" algn="l">
              <a:lnSpc>
                <a:spcPct val="150000"/>
              </a:lnSpc>
              <a:spcBef>
                <a:spcPts val="0"/>
              </a:spcBef>
              <a:spcAft>
                <a:spcPts val="0"/>
              </a:spcAft>
              <a:buSzPts val="1200"/>
              <a:buFont typeface="Source Code Pro"/>
              <a:buChar char="-"/>
            </a:pPr>
            <a:r>
              <a:rPr lang="ko" sz="1200">
                <a:latin typeface="Source Code Pro"/>
                <a:ea typeface="Source Code Pro"/>
                <a:cs typeface="Source Code Pro"/>
                <a:sym typeface="Source Code Pro"/>
              </a:rPr>
              <a:t>시스템 요구사항을 이해하고 이에 맞는 소프트웨어 기획/설계가 가능한 자</a:t>
            </a:r>
            <a:endParaRPr sz="1200">
              <a:latin typeface="Source Code Pro"/>
              <a:ea typeface="Source Code Pro"/>
              <a:cs typeface="Source Code Pro"/>
              <a:sym typeface="Source Code Pro"/>
            </a:endParaRPr>
          </a:p>
          <a:p>
            <a:pPr indent="-304800" lvl="0" marL="457200" rtl="0" algn="l">
              <a:lnSpc>
                <a:spcPct val="150000"/>
              </a:lnSpc>
              <a:spcBef>
                <a:spcPts val="0"/>
              </a:spcBef>
              <a:spcAft>
                <a:spcPts val="0"/>
              </a:spcAft>
              <a:buSzPts val="1200"/>
              <a:buFont typeface="Source Code Pro"/>
              <a:buChar char="-"/>
            </a:pPr>
            <a:r>
              <a:rPr lang="ko" sz="1200">
                <a:latin typeface="Source Code Pro"/>
                <a:ea typeface="Source Code Pro"/>
                <a:cs typeface="Source Code Pro"/>
                <a:sym typeface="Source Code Pro"/>
              </a:rPr>
              <a:t>영상/이미지 처리용 알고리즘을 이해하고 분석이 가능한자</a:t>
            </a:r>
            <a:endParaRPr sz="1200">
              <a:latin typeface="Source Code Pro"/>
              <a:ea typeface="Source Code Pro"/>
              <a:cs typeface="Source Code Pro"/>
              <a:sym typeface="Source Code Pro"/>
            </a:endParaRPr>
          </a:p>
          <a:p>
            <a:pPr indent="-304800" lvl="0" marL="457200" rtl="0" algn="l">
              <a:lnSpc>
                <a:spcPct val="150000"/>
              </a:lnSpc>
              <a:spcBef>
                <a:spcPts val="0"/>
              </a:spcBef>
              <a:spcAft>
                <a:spcPts val="0"/>
              </a:spcAft>
              <a:buSzPts val="1200"/>
              <a:buFont typeface="Source Code Pro"/>
              <a:buChar char="-"/>
            </a:pPr>
            <a:r>
              <a:rPr lang="ko" sz="1200">
                <a:latin typeface="Source Code Pro"/>
                <a:ea typeface="Source Code Pro"/>
                <a:cs typeface="Source Code Pro"/>
                <a:sym typeface="Source Code Pro"/>
              </a:rPr>
              <a:t>프로그래밍 언어(C언어 등) 구현 가능한 자</a:t>
            </a:r>
            <a:endParaRPr sz="1200">
              <a:latin typeface="Source Code Pro"/>
              <a:ea typeface="Source Code Pro"/>
              <a:cs typeface="Source Code Pro"/>
              <a:sym typeface="Source Code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5"/>
          <p:cNvSpPr txBox="1"/>
          <p:nvPr>
            <p:ph idx="1" type="body"/>
          </p:nvPr>
        </p:nvSpPr>
        <p:spPr>
          <a:xfrm>
            <a:off x="4421275" y="-189400"/>
            <a:ext cx="4341600" cy="537600"/>
          </a:xfrm>
          <a:prstGeom prst="rect">
            <a:avLst/>
          </a:prstGeom>
        </p:spPr>
        <p:txBody>
          <a:bodyPr anchorCtr="0" anchor="t" bIns="91425" lIns="91425" spcFirstLastPara="1" rIns="91425" wrap="square" tIns="91425">
            <a:noAutofit/>
          </a:bodyPr>
          <a:lstStyle/>
          <a:p>
            <a:pPr indent="-323850" lvl="0" marL="457200" rtl="0" algn="l">
              <a:spcBef>
                <a:spcPts val="1200"/>
              </a:spcBef>
              <a:spcAft>
                <a:spcPts val="0"/>
              </a:spcAft>
              <a:buClr>
                <a:srgbClr val="000000"/>
              </a:buClr>
              <a:buSzPts val="1500"/>
              <a:buFont typeface="Arial"/>
              <a:buAutoNum type="arabicPeriod"/>
            </a:pPr>
            <a:r>
              <a:rPr b="1" lang="ko" sz="1500">
                <a:solidFill>
                  <a:srgbClr val="000000"/>
                </a:solidFill>
                <a:latin typeface="Arial"/>
                <a:ea typeface="Arial"/>
                <a:cs typeface="Arial"/>
                <a:sym typeface="Arial"/>
              </a:rPr>
              <a:t>AIO</a:t>
            </a:r>
            <a:r>
              <a:rPr b="1" lang="ko">
                <a:solidFill>
                  <a:srgbClr val="000000"/>
                </a:solidFill>
                <a:latin typeface="Arial"/>
                <a:ea typeface="Arial"/>
                <a:cs typeface="Arial"/>
                <a:sym typeface="Arial"/>
              </a:rPr>
              <a:t>(All-In-One)</a:t>
            </a:r>
            <a:r>
              <a:rPr b="1" lang="ko" sz="1500">
                <a:solidFill>
                  <a:srgbClr val="000000"/>
                </a:solidFill>
                <a:latin typeface="Arial"/>
                <a:ea typeface="Arial"/>
                <a:cs typeface="Arial"/>
                <a:sym typeface="Arial"/>
              </a:rPr>
              <a:t> 분석 시스템</a:t>
            </a:r>
            <a:endParaRPr b="1"/>
          </a:p>
        </p:txBody>
      </p:sp>
      <p:pic>
        <p:nvPicPr>
          <p:cNvPr id="204" name="Google Shape;204;p25"/>
          <p:cNvPicPr preferRelativeResize="0"/>
          <p:nvPr/>
        </p:nvPicPr>
        <p:blipFill rotWithShape="1">
          <a:blip r:embed="rId3">
            <a:alphaModFix/>
          </a:blip>
          <a:srcRect b="0" l="0" r="0" t="29799"/>
          <a:stretch/>
        </p:blipFill>
        <p:spPr>
          <a:xfrm>
            <a:off x="240025" y="3444475"/>
            <a:ext cx="3106424" cy="1699025"/>
          </a:xfrm>
          <a:prstGeom prst="rect">
            <a:avLst/>
          </a:prstGeom>
          <a:noFill/>
          <a:ln>
            <a:noFill/>
          </a:ln>
        </p:spPr>
      </p:pic>
      <p:pic>
        <p:nvPicPr>
          <p:cNvPr id="205" name="Google Shape;205;p25"/>
          <p:cNvPicPr preferRelativeResize="0"/>
          <p:nvPr/>
        </p:nvPicPr>
        <p:blipFill rotWithShape="1">
          <a:blip r:embed="rId4">
            <a:alphaModFix/>
          </a:blip>
          <a:srcRect b="0" l="0" r="0" t="34844"/>
          <a:stretch/>
        </p:blipFill>
        <p:spPr>
          <a:xfrm>
            <a:off x="3491150" y="3601150"/>
            <a:ext cx="5616724" cy="1542350"/>
          </a:xfrm>
          <a:prstGeom prst="rect">
            <a:avLst/>
          </a:prstGeom>
          <a:noFill/>
          <a:ln>
            <a:noFill/>
          </a:ln>
        </p:spPr>
      </p:pic>
      <p:sp>
        <p:nvSpPr>
          <p:cNvPr id="206" name="Google Shape;206;p25"/>
          <p:cNvSpPr txBox="1"/>
          <p:nvPr>
            <p:ph idx="1" type="body"/>
          </p:nvPr>
        </p:nvSpPr>
        <p:spPr>
          <a:xfrm>
            <a:off x="112601" y="3001450"/>
            <a:ext cx="3672600" cy="582900"/>
          </a:xfrm>
          <a:prstGeom prst="rect">
            <a:avLst/>
          </a:prstGeom>
        </p:spPr>
        <p:txBody>
          <a:bodyPr anchorCtr="0" anchor="t" bIns="91425" lIns="91425" spcFirstLastPara="1" rIns="91425" wrap="square" tIns="91425">
            <a:noAutofit/>
          </a:bodyPr>
          <a:lstStyle/>
          <a:p>
            <a:pPr indent="0" lvl="0" marL="0" rtl="0" algn="l">
              <a:spcBef>
                <a:spcPts val="1200"/>
              </a:spcBef>
              <a:spcAft>
                <a:spcPts val="1200"/>
              </a:spcAft>
              <a:buNone/>
            </a:pPr>
            <a:r>
              <a:rPr b="1" lang="ko" sz="1300">
                <a:solidFill>
                  <a:srgbClr val="000000"/>
                </a:solidFill>
                <a:latin typeface="Arial"/>
                <a:ea typeface="Arial"/>
                <a:cs typeface="Arial"/>
                <a:sym typeface="Arial"/>
              </a:rPr>
              <a:t>인재상  1.  SK경영철학을 이해하는 인재       </a:t>
            </a:r>
            <a:endParaRPr b="1" sz="1300"/>
          </a:p>
        </p:txBody>
      </p:sp>
      <p:sp>
        <p:nvSpPr>
          <p:cNvPr id="207" name="Google Shape;207;p25"/>
          <p:cNvSpPr txBox="1"/>
          <p:nvPr/>
        </p:nvSpPr>
        <p:spPr>
          <a:xfrm>
            <a:off x="5812925" y="3199450"/>
            <a:ext cx="780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ko" sz="1300"/>
              <a:t>2. 패기</a:t>
            </a:r>
            <a:endParaRPr b="1" sz="1300">
              <a:solidFill>
                <a:schemeClr val="dk2"/>
              </a:solidFill>
              <a:latin typeface="Source Code Pro"/>
              <a:ea typeface="Source Code Pro"/>
              <a:cs typeface="Source Code Pro"/>
              <a:sym typeface="Source Code Pro"/>
            </a:endParaRPr>
          </a:p>
        </p:txBody>
      </p:sp>
      <p:pic>
        <p:nvPicPr>
          <p:cNvPr id="208" name="Google Shape;208;p25"/>
          <p:cNvPicPr preferRelativeResize="0"/>
          <p:nvPr/>
        </p:nvPicPr>
        <p:blipFill>
          <a:blip r:embed="rId5">
            <a:alphaModFix/>
          </a:blip>
          <a:stretch>
            <a:fillRect/>
          </a:stretch>
        </p:blipFill>
        <p:spPr>
          <a:xfrm>
            <a:off x="27775" y="39200"/>
            <a:ext cx="4341601" cy="1836940"/>
          </a:xfrm>
          <a:prstGeom prst="rect">
            <a:avLst/>
          </a:prstGeom>
          <a:noFill/>
          <a:ln>
            <a:noFill/>
          </a:ln>
        </p:spPr>
      </p:pic>
      <p:pic>
        <p:nvPicPr>
          <p:cNvPr id="209" name="Google Shape;209;p25"/>
          <p:cNvPicPr preferRelativeResize="0"/>
          <p:nvPr/>
        </p:nvPicPr>
        <p:blipFill>
          <a:blip r:embed="rId6">
            <a:alphaModFix/>
          </a:blip>
          <a:stretch>
            <a:fillRect/>
          </a:stretch>
        </p:blipFill>
        <p:spPr>
          <a:xfrm>
            <a:off x="4726075" y="325863"/>
            <a:ext cx="2230125" cy="1111225"/>
          </a:xfrm>
          <a:prstGeom prst="rect">
            <a:avLst/>
          </a:prstGeom>
          <a:noFill/>
          <a:ln>
            <a:noFill/>
          </a:ln>
        </p:spPr>
      </p:pic>
      <p:pic>
        <p:nvPicPr>
          <p:cNvPr id="210" name="Google Shape;210;p25"/>
          <p:cNvPicPr preferRelativeResize="0"/>
          <p:nvPr/>
        </p:nvPicPr>
        <p:blipFill>
          <a:blip r:embed="rId7">
            <a:alphaModFix/>
          </a:blip>
          <a:stretch>
            <a:fillRect/>
          </a:stretch>
        </p:blipFill>
        <p:spPr>
          <a:xfrm>
            <a:off x="4648225" y="1924425"/>
            <a:ext cx="4231949" cy="1077025"/>
          </a:xfrm>
          <a:prstGeom prst="rect">
            <a:avLst/>
          </a:prstGeom>
          <a:noFill/>
          <a:ln>
            <a:noFill/>
          </a:ln>
        </p:spPr>
      </p:pic>
      <p:sp>
        <p:nvSpPr>
          <p:cNvPr id="211" name="Google Shape;211;p25"/>
          <p:cNvSpPr txBox="1"/>
          <p:nvPr/>
        </p:nvSpPr>
        <p:spPr>
          <a:xfrm>
            <a:off x="4495838" y="1566075"/>
            <a:ext cx="40818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ko" sz="1500"/>
              <a:t>2. </a:t>
            </a:r>
            <a:r>
              <a:rPr b="1" lang="ko" sz="1500"/>
              <a:t>포토공정용 AIM</a:t>
            </a:r>
            <a:r>
              <a:rPr b="1" lang="ko" sz="1200"/>
              <a:t>(All wafer Intelligent Monitoring)</a:t>
            </a:r>
            <a:endParaRPr b="1" sz="1200">
              <a:solidFill>
                <a:schemeClr val="dk2"/>
              </a:solidFill>
              <a:latin typeface="Source Code Pro"/>
              <a:ea typeface="Source Code Pro"/>
              <a:cs typeface="Source Code Pro"/>
              <a:sym typeface="Source Code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graphicFrame>
        <p:nvGraphicFramePr>
          <p:cNvPr id="216" name="Google Shape;216;p26"/>
          <p:cNvGraphicFramePr/>
          <p:nvPr/>
        </p:nvGraphicFramePr>
        <p:xfrm>
          <a:off x="130025" y="99100"/>
          <a:ext cx="3000000" cy="3000000"/>
        </p:xfrm>
        <a:graphic>
          <a:graphicData uri="http://schemas.openxmlformats.org/drawingml/2006/table">
            <a:tbl>
              <a:tblPr>
                <a:noFill/>
                <a:tableStyleId>{76596E65-99A2-4BF0-B3AC-49CF7F31F514}</a:tableStyleId>
              </a:tblPr>
              <a:tblGrid>
                <a:gridCol w="725100"/>
                <a:gridCol w="4220925"/>
                <a:gridCol w="3937925"/>
              </a:tblGrid>
              <a:tr h="748250">
                <a:tc>
                  <a:txBody>
                    <a:bodyPr/>
                    <a:lstStyle/>
                    <a:p>
                      <a:pPr indent="0" lvl="0" marL="0" rtl="0" algn="ctr">
                        <a:spcBef>
                          <a:spcPts val="0"/>
                        </a:spcBef>
                        <a:spcAft>
                          <a:spcPts val="0"/>
                        </a:spcAft>
                        <a:buNone/>
                      </a:pPr>
                      <a:r>
                        <a:rPr b="1" lang="ko" sz="1000"/>
                        <a:t>AI 기술</a:t>
                      </a:r>
                      <a:endParaRPr b="1" sz="1000"/>
                    </a:p>
                  </a:txBody>
                  <a:tcPr marT="90000" marB="91425" marR="90000" marL="90000" anchor="ctr"/>
                </a:tc>
                <a:tc>
                  <a:txBody>
                    <a:bodyPr/>
                    <a:lstStyle/>
                    <a:p>
                      <a:pPr indent="0" lvl="0" marL="0" rtl="0" algn="l">
                        <a:lnSpc>
                          <a:spcPct val="115000"/>
                        </a:lnSpc>
                        <a:spcBef>
                          <a:spcPts val="1200"/>
                        </a:spcBef>
                        <a:spcAft>
                          <a:spcPts val="0"/>
                        </a:spcAft>
                        <a:buNone/>
                      </a:pPr>
                      <a:r>
                        <a:rPr b="1" lang="ko" sz="1000"/>
                        <a:t>AIO(All-In-One) 분석 시스템</a:t>
                      </a:r>
                      <a:endParaRPr b="1" sz="1000"/>
                    </a:p>
                    <a:p>
                      <a:pPr indent="0" lvl="0" marL="0" rtl="0" algn="l">
                        <a:lnSpc>
                          <a:spcPct val="115000"/>
                        </a:lnSpc>
                        <a:spcBef>
                          <a:spcPts val="1200"/>
                        </a:spcBef>
                        <a:spcAft>
                          <a:spcPts val="1200"/>
                        </a:spcAft>
                        <a:buNone/>
                      </a:pPr>
                      <a:r>
                        <a:rPr b="1" lang="ko" sz="1000"/>
                        <a:t>: 알고리즘 통해 반도체 계측 이미지 분해 및 재조합</a:t>
                      </a:r>
                      <a:endParaRPr b="1" sz="1000"/>
                    </a:p>
                  </a:txBody>
                  <a:tcPr marT="91425" marB="91425" marR="91425" marL="91425" anchor="ctr"/>
                </a:tc>
                <a:tc>
                  <a:txBody>
                    <a:bodyPr/>
                    <a:lstStyle/>
                    <a:p>
                      <a:pPr indent="0" lvl="0" marL="0" rtl="0" algn="l">
                        <a:lnSpc>
                          <a:spcPct val="115000"/>
                        </a:lnSpc>
                        <a:spcBef>
                          <a:spcPts val="1100"/>
                        </a:spcBef>
                        <a:spcAft>
                          <a:spcPts val="0"/>
                        </a:spcAft>
                        <a:buNone/>
                      </a:pPr>
                      <a:r>
                        <a:rPr b="1" lang="ko" sz="1000"/>
                        <a:t>포토공정용 AIM(All wafer Intelligent Monitoring) 시스템</a:t>
                      </a:r>
                      <a:endParaRPr b="1" sz="1000"/>
                    </a:p>
                    <a:p>
                      <a:pPr indent="0" lvl="0" marL="0" rtl="0" algn="l">
                        <a:lnSpc>
                          <a:spcPct val="115000"/>
                        </a:lnSpc>
                        <a:spcBef>
                          <a:spcPts val="1100"/>
                        </a:spcBef>
                        <a:spcAft>
                          <a:spcPts val="1100"/>
                        </a:spcAft>
                        <a:buNone/>
                      </a:pPr>
                      <a:r>
                        <a:rPr b="1" lang="ko" sz="1000"/>
                        <a:t>: 최적의 모델링으로 공정에서 발생할 수 있는 각종 결함 찾기</a:t>
                      </a:r>
                      <a:endParaRPr b="1" sz="1000"/>
                    </a:p>
                  </a:txBody>
                  <a:tcPr marT="91425" marB="91425" marR="91425" marL="91425" anchor="ctr"/>
                </a:tc>
              </a:tr>
              <a:tr h="1342375">
                <a:tc>
                  <a:txBody>
                    <a:bodyPr/>
                    <a:lstStyle/>
                    <a:p>
                      <a:pPr indent="0" lvl="0" marL="0" rtl="0" algn="ctr">
                        <a:spcBef>
                          <a:spcPts val="0"/>
                        </a:spcBef>
                        <a:spcAft>
                          <a:spcPts val="0"/>
                        </a:spcAft>
                        <a:buNone/>
                      </a:pPr>
                      <a:r>
                        <a:rPr b="1" lang="ko" sz="1000"/>
                        <a:t>배  경</a:t>
                      </a:r>
                      <a:endParaRPr b="1" sz="1000"/>
                    </a:p>
                  </a:txBody>
                  <a:tcPr marT="90000" marB="91425" marR="90000" marL="90000" anchor="ctr">
                    <a:lnB cap="flat" cmpd="sng" w="9525">
                      <a:solidFill>
                        <a:schemeClr val="accent5"/>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b="1" lang="ko" sz="1000"/>
                        <a:t>반도체 선폭이 짧을수록 고성능·고효율의 반도체를 만들 수 있고, 생산성도 올라가지만, 반도체 회로가 미세화되면서 불량 가능성도 높아졌다.</a:t>
                      </a:r>
                      <a:r>
                        <a:rPr b="1" lang="ko" sz="900"/>
                        <a:t>(노광 공정 시, 회로끼리 맞붙는 경우, 특정 위치에 회로가 그려지지 않는 경우 등)</a:t>
                      </a:r>
                      <a:endParaRPr b="1" sz="900"/>
                    </a:p>
                  </a:txBody>
                  <a:tcPr marT="91425" marB="91425" marR="91425" marL="91425" anchor="ctr">
                    <a:lnB cap="flat" cmpd="sng" w="9525">
                      <a:solidFill>
                        <a:schemeClr val="accent5"/>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b="1" lang="ko" sz="1000"/>
                        <a:t>원래는 모든 웨이퍼를 계측하지 않고, 수율에 문제가 생길 시 후속조치로 웨이퍼에 대한 계측을 진행.</a:t>
                      </a:r>
                      <a:r>
                        <a:rPr b="1" lang="ko" sz="900"/>
                        <a:t>(계측하는데 시간을 많이 쓰는 것 또한 공정의 효율을 감소시키는 것이기 때문)</a:t>
                      </a:r>
                      <a:endParaRPr b="1" sz="900"/>
                    </a:p>
                  </a:txBody>
                  <a:tcPr marT="91425" marB="91425" marR="91425" marL="91425" anchor="ctr">
                    <a:lnB cap="flat" cmpd="sng" w="9525">
                      <a:solidFill>
                        <a:schemeClr val="accent5"/>
                      </a:solidFill>
                      <a:prstDash val="solid"/>
                      <a:round/>
                      <a:headEnd len="sm" w="sm" type="none"/>
                      <a:tailEnd len="sm" w="sm" type="none"/>
                    </a:lnB>
                  </a:tcPr>
                </a:tc>
              </a:tr>
              <a:tr h="665000">
                <a:tc>
                  <a:txBody>
                    <a:bodyPr/>
                    <a:lstStyle/>
                    <a:p>
                      <a:pPr indent="0" lvl="0" marL="0" rtl="0" algn="ctr">
                        <a:spcBef>
                          <a:spcPts val="0"/>
                        </a:spcBef>
                        <a:spcAft>
                          <a:spcPts val="0"/>
                        </a:spcAft>
                        <a:buNone/>
                      </a:pPr>
                      <a:r>
                        <a:rPr b="1" lang="ko" sz="1100"/>
                        <a:t>회사</a:t>
                      </a:r>
                      <a:endParaRPr b="1" sz="1100"/>
                    </a:p>
                    <a:p>
                      <a:pPr indent="0" lvl="0" marL="0" rtl="0" algn="ctr">
                        <a:spcBef>
                          <a:spcPts val="0"/>
                        </a:spcBef>
                        <a:spcAft>
                          <a:spcPts val="0"/>
                        </a:spcAft>
                        <a:buNone/>
                      </a:pPr>
                      <a:r>
                        <a:rPr b="1" lang="ko" sz="1100"/>
                        <a:t>추구</a:t>
                      </a:r>
                      <a:endParaRPr b="1" sz="1100"/>
                    </a:p>
                    <a:p>
                      <a:pPr indent="0" lvl="0" marL="0" rtl="0" algn="ctr">
                        <a:spcBef>
                          <a:spcPts val="0"/>
                        </a:spcBef>
                        <a:spcAft>
                          <a:spcPts val="0"/>
                        </a:spcAft>
                        <a:buNone/>
                      </a:pPr>
                      <a:r>
                        <a:rPr b="1" lang="ko" sz="1100"/>
                        <a:t>방향</a:t>
                      </a:r>
                      <a:endParaRPr b="1" sz="1100"/>
                    </a:p>
                  </a:txBody>
                  <a:tcPr marT="90000" marB="91425" marR="90000" marL="90000"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b="1" lang="ko" sz="1100"/>
                        <a:t>미세화 되어가는 반도체 선폭에 대해 수치를 정확히 계측하는 것.</a:t>
                      </a:r>
                      <a:endParaRPr b="1" sz="1100"/>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b="1" lang="ko" sz="1100"/>
                        <a:t>계측하는데 드는 시간을 줄이는 것.</a:t>
                      </a:r>
                      <a:endParaRPr b="1" sz="1100"/>
                    </a:p>
                  </a:txBody>
                  <a:tcPr marT="91425" marB="91425" marR="91425" marL="91425" anchor="ctr">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2001525">
                <a:tc>
                  <a:txBody>
                    <a:bodyPr/>
                    <a:lstStyle/>
                    <a:p>
                      <a:pPr indent="0" lvl="0" marL="0" rtl="0" algn="ctr">
                        <a:lnSpc>
                          <a:spcPct val="115000"/>
                        </a:lnSpc>
                        <a:spcBef>
                          <a:spcPts val="1200"/>
                        </a:spcBef>
                        <a:spcAft>
                          <a:spcPts val="1200"/>
                        </a:spcAft>
                        <a:buNone/>
                      </a:pPr>
                      <a:r>
                        <a:rPr b="1" lang="ko" sz="1000"/>
                        <a:t>내  용</a:t>
                      </a:r>
                      <a:endParaRPr b="1" sz="1000"/>
                    </a:p>
                  </a:txBody>
                  <a:tcPr marT="90000" marB="91425" marR="90000" marL="90000" anchor="ctr">
                    <a:lnT cap="flat" cmpd="sng" w="9525">
                      <a:solidFill>
                        <a:schemeClr val="accent5"/>
                      </a:solidFill>
                      <a:prstDash val="solid"/>
                      <a:round/>
                      <a:headEnd len="sm" w="sm" type="none"/>
                      <a:tailEnd len="sm" w="sm" type="none"/>
                    </a:lnT>
                  </a:tcPr>
                </a:tc>
                <a:tc>
                  <a:txBody>
                    <a:bodyPr/>
                    <a:lstStyle/>
                    <a:p>
                      <a:pPr indent="0" lvl="0" marL="0" rtl="0" algn="l">
                        <a:lnSpc>
                          <a:spcPct val="100000"/>
                        </a:lnSpc>
                        <a:spcBef>
                          <a:spcPts val="1200"/>
                        </a:spcBef>
                        <a:spcAft>
                          <a:spcPts val="0"/>
                        </a:spcAft>
                        <a:buNone/>
                      </a:pPr>
                      <a:r>
                        <a:rPr b="1" lang="ko" sz="1000">
                          <a:solidFill>
                            <a:srgbClr val="0000FF"/>
                          </a:solidFill>
                        </a:rPr>
                        <a:t>비전 AI</a:t>
                      </a:r>
                      <a:r>
                        <a:rPr b="1" lang="ko" sz="1000"/>
                        <a:t>를 통해 반도체 칩 내부의 복잡한 구조를 </a:t>
                      </a:r>
                      <a:r>
                        <a:rPr b="1" lang="ko" sz="1000">
                          <a:solidFill>
                            <a:srgbClr val="0000FF"/>
                          </a:solidFill>
                        </a:rPr>
                        <a:t>오버레이</a:t>
                      </a:r>
                      <a:r>
                        <a:rPr b="1" lang="ko" sz="1000"/>
                        <a:t>와 </a:t>
                      </a:r>
                      <a:r>
                        <a:rPr b="1" lang="ko" sz="1000">
                          <a:solidFill>
                            <a:srgbClr val="0000FF"/>
                          </a:solidFill>
                        </a:rPr>
                        <a:t>CD</a:t>
                      </a:r>
                      <a:r>
                        <a:rPr b="1" lang="ko" sz="1000"/>
                        <a:t> 이미지로 분해 및 재조합하는 기술</a:t>
                      </a:r>
                      <a:endParaRPr b="1" sz="1000"/>
                    </a:p>
                    <a:p>
                      <a:pPr indent="0" lvl="0" marL="0" rtl="0" algn="l">
                        <a:lnSpc>
                          <a:spcPct val="100000"/>
                        </a:lnSpc>
                        <a:spcBef>
                          <a:spcPts val="1200"/>
                        </a:spcBef>
                        <a:spcAft>
                          <a:spcPts val="0"/>
                        </a:spcAft>
                        <a:buNone/>
                      </a:pPr>
                      <a:r>
                        <a:rPr b="1" lang="ko" sz="1000"/>
                        <a:t>일일히 이미지를 촬영할 필요 없이 원하는 이미지를 조합하여, 계측의 시간 및 효율성을 높일 수 있다.</a:t>
                      </a:r>
                      <a:endParaRPr b="1" sz="1000"/>
                    </a:p>
                    <a:p>
                      <a:pPr indent="0" lvl="0" marL="0" rtl="0" algn="l">
                        <a:lnSpc>
                          <a:spcPct val="10000"/>
                        </a:lnSpc>
                        <a:spcBef>
                          <a:spcPts val="1200"/>
                        </a:spcBef>
                        <a:spcAft>
                          <a:spcPts val="0"/>
                        </a:spcAft>
                        <a:buNone/>
                      </a:pPr>
                      <a:r>
                        <a:rPr b="1" lang="ko" sz="900"/>
                        <a:t>  * 비전 AI : 사람이 눈으로 보고 뇌에서 판단하는 것을 카메라와 영상인식 </a:t>
                      </a:r>
                      <a:endParaRPr b="1" sz="900"/>
                    </a:p>
                    <a:p>
                      <a:pPr indent="0" lvl="0" marL="0" rtl="0" algn="l">
                        <a:lnSpc>
                          <a:spcPct val="10000"/>
                        </a:lnSpc>
                        <a:spcBef>
                          <a:spcPts val="1200"/>
                        </a:spcBef>
                        <a:spcAft>
                          <a:spcPts val="0"/>
                        </a:spcAft>
                        <a:buNone/>
                      </a:pPr>
                      <a:r>
                        <a:rPr b="1" lang="ko" sz="900"/>
                        <a:t>알고리즘이 대체한 시스템</a:t>
                      </a:r>
                      <a:endParaRPr b="1" sz="900"/>
                    </a:p>
                    <a:p>
                      <a:pPr indent="0" lvl="0" marL="0" rtl="0" algn="l">
                        <a:lnSpc>
                          <a:spcPct val="10000"/>
                        </a:lnSpc>
                        <a:spcBef>
                          <a:spcPts val="1200"/>
                        </a:spcBef>
                        <a:spcAft>
                          <a:spcPts val="0"/>
                        </a:spcAft>
                        <a:buNone/>
                      </a:pPr>
                      <a:r>
                        <a:rPr b="1" lang="ko" sz="900"/>
                        <a:t>  * 오버레이 : 반도체 layer의 align 상태 = 수직적으로 균일한 정도</a:t>
                      </a:r>
                      <a:endParaRPr b="1" sz="900"/>
                    </a:p>
                    <a:p>
                      <a:pPr indent="0" lvl="0" marL="0" rtl="0" algn="l">
                        <a:lnSpc>
                          <a:spcPct val="10000"/>
                        </a:lnSpc>
                        <a:spcBef>
                          <a:spcPts val="1200"/>
                        </a:spcBef>
                        <a:spcAft>
                          <a:spcPts val="0"/>
                        </a:spcAft>
                        <a:buNone/>
                      </a:pPr>
                      <a:r>
                        <a:rPr b="1" lang="ko" sz="900"/>
                        <a:t>  * CD : 패턴사이의 거리(=최소 선폭), 수평적으로 패턴이 얼마나 균일한지 알 수</a:t>
                      </a:r>
                      <a:endParaRPr b="1" sz="900"/>
                    </a:p>
                    <a:p>
                      <a:pPr indent="0" lvl="0" marL="0" rtl="0" algn="l">
                        <a:lnSpc>
                          <a:spcPct val="10000"/>
                        </a:lnSpc>
                        <a:spcBef>
                          <a:spcPts val="1200"/>
                        </a:spcBef>
                        <a:spcAft>
                          <a:spcPts val="1200"/>
                        </a:spcAft>
                        <a:buNone/>
                      </a:pPr>
                      <a:r>
                        <a:rPr b="1" lang="ko" sz="900"/>
                        <a:t> 있는 척도</a:t>
                      </a:r>
                      <a:endParaRPr b="1" sz="1000"/>
                    </a:p>
                  </a:txBody>
                  <a:tcPr marT="90000" marB="91425" marR="91425" marL="91425" anchor="ctr">
                    <a:lnT cap="flat" cmpd="sng" w="9525">
                      <a:solidFill>
                        <a:schemeClr val="accent5"/>
                      </a:solidFill>
                      <a:prstDash val="solid"/>
                      <a:round/>
                      <a:headEnd len="sm" w="sm" type="none"/>
                      <a:tailEnd len="sm" w="sm" type="none"/>
                    </a:lnT>
                  </a:tcPr>
                </a:tc>
                <a:tc>
                  <a:txBody>
                    <a:bodyPr/>
                    <a:lstStyle/>
                    <a:p>
                      <a:pPr indent="0" lvl="0" marL="0" rtl="0" algn="l">
                        <a:lnSpc>
                          <a:spcPct val="115000"/>
                        </a:lnSpc>
                        <a:spcBef>
                          <a:spcPts val="1200"/>
                        </a:spcBef>
                        <a:spcAft>
                          <a:spcPts val="0"/>
                        </a:spcAft>
                        <a:buNone/>
                      </a:pPr>
                      <a:r>
                        <a:rPr b="1" lang="ko" sz="1000"/>
                        <a:t>반도체 장비 내에 카메라 모듈을 삽입하여, 공정 진행에 따라 웨이퍼 이미지를 얻고, 알고리즘을 통해 최적의 모델링을 산출한다.  이후 모델링 결과와 각 웨이퍼 이미지의 비교를 통해 반도체 공정에서 발생할 수 있는 각종 결함, CD 문제 등을 찾아낸다.</a:t>
                      </a:r>
                      <a:endParaRPr b="1" sz="1000"/>
                    </a:p>
                    <a:p>
                      <a:pPr indent="0" lvl="0" marL="0" rtl="0" algn="l">
                        <a:lnSpc>
                          <a:spcPct val="115000"/>
                        </a:lnSpc>
                        <a:spcBef>
                          <a:spcPts val="1200"/>
                        </a:spcBef>
                        <a:spcAft>
                          <a:spcPts val="1200"/>
                        </a:spcAft>
                        <a:buNone/>
                      </a:pPr>
                      <a:r>
                        <a:rPr b="1" lang="ko" sz="1000"/>
                        <a:t>구동 시간이 짧아 이전과 달리 </a:t>
                      </a:r>
                      <a:r>
                        <a:rPr b="1" lang="ko" sz="1000">
                          <a:solidFill>
                            <a:srgbClr val="0000FF"/>
                          </a:solidFill>
                          <a:highlight>
                            <a:schemeClr val="lt1"/>
                          </a:highlight>
                        </a:rPr>
                        <a:t>모든 웨이퍼를 전수 검사</a:t>
                      </a:r>
                      <a:r>
                        <a:rPr b="1" lang="ko" sz="1000"/>
                        <a:t>할 수 있다. → 수율과 처리속도를 높일 수 있다.</a:t>
                      </a:r>
                      <a:endParaRPr b="1" sz="1000"/>
                    </a:p>
                  </a:txBody>
                  <a:tcPr marT="91425" marB="91425" marR="91425" marL="91425" anchor="ctr">
                    <a:lnT cap="flat" cmpd="sng" w="9525">
                      <a:solidFill>
                        <a:schemeClr val="accent5"/>
                      </a:solidFill>
                      <a:prstDash val="solid"/>
                      <a:round/>
                      <a:headEnd len="sm" w="sm" type="none"/>
                      <a:tailEnd len="sm" w="sm" type="none"/>
                    </a:lnT>
                    <a:solidFill>
                      <a:schemeClr val="lt1"/>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7"/>
          <p:cNvSpPr txBox="1"/>
          <p:nvPr>
            <p:ph type="title"/>
          </p:nvPr>
        </p:nvSpPr>
        <p:spPr>
          <a:xfrm>
            <a:off x="4877475" y="296900"/>
            <a:ext cx="44805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3600"/>
              <a:t>리벨리온</a:t>
            </a:r>
            <a:endParaRPr sz="3600"/>
          </a:p>
        </p:txBody>
      </p:sp>
      <p:pic>
        <p:nvPicPr>
          <p:cNvPr id="222" name="Google Shape;222;p27"/>
          <p:cNvPicPr preferRelativeResize="0"/>
          <p:nvPr/>
        </p:nvPicPr>
        <p:blipFill>
          <a:blip r:embed="rId3">
            <a:alphaModFix/>
          </a:blip>
          <a:stretch>
            <a:fillRect/>
          </a:stretch>
        </p:blipFill>
        <p:spPr>
          <a:xfrm>
            <a:off x="152400" y="2309425"/>
            <a:ext cx="4361024" cy="2496750"/>
          </a:xfrm>
          <a:prstGeom prst="rect">
            <a:avLst/>
          </a:prstGeom>
          <a:noFill/>
          <a:ln>
            <a:noFill/>
          </a:ln>
        </p:spPr>
      </p:pic>
      <p:pic>
        <p:nvPicPr>
          <p:cNvPr id="223" name="Google Shape;223;p27"/>
          <p:cNvPicPr preferRelativeResize="0"/>
          <p:nvPr/>
        </p:nvPicPr>
        <p:blipFill>
          <a:blip r:embed="rId4">
            <a:alphaModFix/>
          </a:blip>
          <a:stretch>
            <a:fillRect/>
          </a:stretch>
        </p:blipFill>
        <p:spPr>
          <a:xfrm>
            <a:off x="152400" y="296900"/>
            <a:ext cx="4361024" cy="2406725"/>
          </a:xfrm>
          <a:prstGeom prst="rect">
            <a:avLst/>
          </a:prstGeom>
          <a:noFill/>
          <a:ln>
            <a:noFill/>
          </a:ln>
        </p:spPr>
      </p:pic>
      <p:sp>
        <p:nvSpPr>
          <p:cNvPr id="224" name="Google Shape;224;p27"/>
          <p:cNvSpPr/>
          <p:nvPr/>
        </p:nvSpPr>
        <p:spPr>
          <a:xfrm>
            <a:off x="4935575" y="1119775"/>
            <a:ext cx="3917400" cy="36864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txBox="1"/>
          <p:nvPr>
            <p:ph idx="1" type="body"/>
          </p:nvPr>
        </p:nvSpPr>
        <p:spPr>
          <a:xfrm>
            <a:off x="4935575" y="1143625"/>
            <a:ext cx="4104300" cy="20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600"/>
              <a:t>기업소개</a:t>
            </a:r>
            <a:endParaRPr b="1" sz="1600"/>
          </a:p>
          <a:p>
            <a:pPr indent="0" lvl="0" marL="0" rtl="0" algn="l">
              <a:spcBef>
                <a:spcPts val="0"/>
              </a:spcBef>
              <a:spcAft>
                <a:spcPts val="0"/>
              </a:spcAft>
              <a:buNone/>
            </a:pPr>
            <a:r>
              <a:rPr lang="ko" sz="1400"/>
              <a:t>AI 반도체와 컴파일러를 설계하는 스타트업</a:t>
            </a:r>
            <a:endParaRPr sz="1400"/>
          </a:p>
          <a:p>
            <a:pPr indent="0" lvl="0" marL="0" rtl="0" algn="l">
              <a:spcBef>
                <a:spcPts val="0"/>
              </a:spcBef>
              <a:spcAft>
                <a:spcPts val="0"/>
              </a:spcAft>
              <a:buNone/>
            </a:pPr>
            <a:r>
              <a:rPr lang="ko" sz="1400"/>
              <a:t>2020년 9월에 창업하여, 불과 1년 반 만에 국내 AI 반도체 스타트업들 중 가장 높은 기업가치를 가지며 가장 많은 투자금 (1,120억)을 유치한, 대한민국에서 가장 기세좋은 딥테크 스타트업</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226" name="Google Shape;226;p27"/>
          <p:cNvSpPr txBox="1"/>
          <p:nvPr>
            <p:ph idx="1" type="body"/>
          </p:nvPr>
        </p:nvSpPr>
        <p:spPr>
          <a:xfrm>
            <a:off x="4903325" y="3342999"/>
            <a:ext cx="3981900" cy="15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600"/>
              <a:t>핵심역량</a:t>
            </a:r>
            <a:endParaRPr b="1" sz="1600"/>
          </a:p>
          <a:p>
            <a:pPr indent="0" lvl="0" marL="0" rtl="0" algn="l">
              <a:spcBef>
                <a:spcPts val="0"/>
              </a:spcBef>
              <a:spcAft>
                <a:spcPts val="0"/>
              </a:spcAft>
              <a:buNone/>
            </a:pPr>
            <a:r>
              <a:rPr lang="ko" sz="1400"/>
              <a:t>ION </a:t>
            </a:r>
            <a:r>
              <a:rPr lang="ko" sz="1400"/>
              <a:t>: 고빈도 거래에 특화된 AI반도체</a:t>
            </a:r>
            <a:endParaRPr sz="1400"/>
          </a:p>
          <a:p>
            <a:pPr indent="0" lvl="0" marL="0" rtl="0" algn="l">
              <a:spcBef>
                <a:spcPts val="0"/>
              </a:spcBef>
              <a:spcAft>
                <a:spcPts val="0"/>
              </a:spcAft>
              <a:buNone/>
            </a:pPr>
            <a:r>
              <a:rPr lang="ko" sz="1400"/>
              <a:t>ATOM : 트랜스포머 계열의 딥러닝 언어모델을 지원하는 AI반도체</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8"/>
          <p:cNvPicPr preferRelativeResize="0"/>
          <p:nvPr/>
        </p:nvPicPr>
        <p:blipFill>
          <a:blip r:embed="rId3">
            <a:alphaModFix/>
          </a:blip>
          <a:stretch>
            <a:fillRect/>
          </a:stretch>
        </p:blipFill>
        <p:spPr>
          <a:xfrm>
            <a:off x="1166813" y="1238675"/>
            <a:ext cx="6810375" cy="1838325"/>
          </a:xfrm>
          <a:prstGeom prst="rect">
            <a:avLst/>
          </a:prstGeom>
          <a:noFill/>
          <a:ln>
            <a:noFill/>
          </a:ln>
        </p:spPr>
      </p:pic>
      <p:pic>
        <p:nvPicPr>
          <p:cNvPr id="232" name="Google Shape;232;p28"/>
          <p:cNvPicPr preferRelativeResize="0"/>
          <p:nvPr/>
        </p:nvPicPr>
        <p:blipFill>
          <a:blip r:embed="rId4">
            <a:alphaModFix/>
          </a:blip>
          <a:stretch>
            <a:fillRect/>
          </a:stretch>
        </p:blipFill>
        <p:spPr>
          <a:xfrm>
            <a:off x="3119700" y="0"/>
            <a:ext cx="2646750" cy="906551"/>
          </a:xfrm>
          <a:prstGeom prst="rect">
            <a:avLst/>
          </a:prstGeom>
          <a:noFill/>
          <a:ln>
            <a:noFill/>
          </a:ln>
        </p:spPr>
      </p:pic>
      <p:pic>
        <p:nvPicPr>
          <p:cNvPr id="233" name="Google Shape;233;p28"/>
          <p:cNvPicPr preferRelativeResize="0"/>
          <p:nvPr/>
        </p:nvPicPr>
        <p:blipFill>
          <a:blip r:embed="rId5">
            <a:alphaModFix/>
          </a:blip>
          <a:stretch>
            <a:fillRect/>
          </a:stretch>
        </p:blipFill>
        <p:spPr>
          <a:xfrm>
            <a:off x="5702850" y="0"/>
            <a:ext cx="3441150" cy="906550"/>
          </a:xfrm>
          <a:prstGeom prst="rect">
            <a:avLst/>
          </a:prstGeom>
          <a:noFill/>
          <a:ln>
            <a:noFill/>
          </a:ln>
        </p:spPr>
      </p:pic>
      <p:pic>
        <p:nvPicPr>
          <p:cNvPr id="234" name="Google Shape;234;p28"/>
          <p:cNvPicPr preferRelativeResize="0"/>
          <p:nvPr/>
        </p:nvPicPr>
        <p:blipFill>
          <a:blip r:embed="rId5">
            <a:alphaModFix/>
          </a:blip>
          <a:stretch>
            <a:fillRect/>
          </a:stretch>
        </p:blipFill>
        <p:spPr>
          <a:xfrm>
            <a:off x="-4925" y="0"/>
            <a:ext cx="3232475" cy="906550"/>
          </a:xfrm>
          <a:prstGeom prst="rect">
            <a:avLst/>
          </a:prstGeom>
          <a:noFill/>
          <a:ln>
            <a:noFill/>
          </a:ln>
        </p:spPr>
      </p:pic>
      <p:sp>
        <p:nvSpPr>
          <p:cNvPr id="235" name="Google Shape;235;p28"/>
          <p:cNvSpPr txBox="1"/>
          <p:nvPr>
            <p:ph type="title"/>
          </p:nvPr>
        </p:nvSpPr>
        <p:spPr>
          <a:xfrm>
            <a:off x="311688" y="5365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인재상</a:t>
            </a:r>
            <a:endParaRPr/>
          </a:p>
        </p:txBody>
      </p:sp>
      <p:sp>
        <p:nvSpPr>
          <p:cNvPr id="236" name="Google Shape;236;p28"/>
          <p:cNvSpPr/>
          <p:nvPr/>
        </p:nvSpPr>
        <p:spPr>
          <a:xfrm>
            <a:off x="987250" y="3304350"/>
            <a:ext cx="2025300" cy="1167900"/>
          </a:xfrm>
          <a:prstGeom prst="roundRect">
            <a:avLst>
              <a:gd fmla="val 16667"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p:nvPr/>
        </p:nvSpPr>
        <p:spPr>
          <a:xfrm>
            <a:off x="5873600" y="3304350"/>
            <a:ext cx="2025300" cy="1167900"/>
          </a:xfrm>
          <a:prstGeom prst="roundRect">
            <a:avLst>
              <a:gd fmla="val 16667"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8"/>
          <p:cNvSpPr/>
          <p:nvPr/>
        </p:nvSpPr>
        <p:spPr>
          <a:xfrm>
            <a:off x="3430413" y="3321750"/>
            <a:ext cx="2025300" cy="1167900"/>
          </a:xfrm>
          <a:prstGeom prst="roundRect">
            <a:avLst>
              <a:gd fmla="val 16667" name="adj"/>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8"/>
          <p:cNvSpPr txBox="1"/>
          <p:nvPr>
            <p:ph idx="1" type="body"/>
          </p:nvPr>
        </p:nvSpPr>
        <p:spPr>
          <a:xfrm>
            <a:off x="942700" y="3304350"/>
            <a:ext cx="2114400" cy="12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ko" sz="1400"/>
              <a:t>전문가로서의 태도를 바탕으로 고객관점에서 proactive하게 생각하고 실행하는인재</a:t>
            </a:r>
            <a:endParaRPr b="1"/>
          </a:p>
          <a:p>
            <a:pPr indent="0" lvl="0" marL="0" rtl="0" algn="l">
              <a:spcBef>
                <a:spcPts val="0"/>
              </a:spcBef>
              <a:spcAft>
                <a:spcPts val="0"/>
              </a:spcAft>
              <a:buNone/>
            </a:pPr>
            <a:r>
              <a:t/>
            </a:r>
            <a:endParaRPr sz="1400"/>
          </a:p>
        </p:txBody>
      </p:sp>
      <p:sp>
        <p:nvSpPr>
          <p:cNvPr id="240" name="Google Shape;240;p28"/>
          <p:cNvSpPr txBox="1"/>
          <p:nvPr>
            <p:ph idx="1" type="body"/>
          </p:nvPr>
        </p:nvSpPr>
        <p:spPr>
          <a:xfrm>
            <a:off x="3430425" y="3321750"/>
            <a:ext cx="2025300" cy="12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ko" sz="1400"/>
              <a:t>구성원간 서로 존중하는 태도를 가지고 동료에게 신뢰를 주는 인재</a:t>
            </a:r>
            <a:endParaRPr b="1"/>
          </a:p>
          <a:p>
            <a:pPr indent="0" lvl="0" marL="0" rtl="0" algn="l">
              <a:spcBef>
                <a:spcPts val="0"/>
              </a:spcBef>
              <a:spcAft>
                <a:spcPts val="0"/>
              </a:spcAft>
              <a:buNone/>
            </a:pPr>
            <a:r>
              <a:t/>
            </a:r>
            <a:endParaRPr sz="1400"/>
          </a:p>
        </p:txBody>
      </p:sp>
      <p:sp>
        <p:nvSpPr>
          <p:cNvPr id="241" name="Google Shape;241;p28"/>
          <p:cNvSpPr txBox="1"/>
          <p:nvPr>
            <p:ph idx="1" type="body"/>
          </p:nvPr>
        </p:nvSpPr>
        <p:spPr>
          <a:xfrm>
            <a:off x="5873600" y="3304350"/>
            <a:ext cx="2025300" cy="120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ko" sz="1400"/>
              <a:t>주인의식을 기반으로 사고하고, 행동하며 동료와 함께 만들어가는 인재</a:t>
            </a:r>
            <a:endParaRPr b="1"/>
          </a:p>
          <a:p>
            <a:pPr indent="0" lvl="0" marL="0" rtl="0" algn="l">
              <a:spcBef>
                <a:spcPts val="0"/>
              </a:spcBef>
              <a:spcAft>
                <a:spcPts val="0"/>
              </a:spcAft>
              <a:buNone/>
            </a:pPr>
            <a:r>
              <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29"/>
          <p:cNvPicPr preferRelativeResize="0"/>
          <p:nvPr/>
        </p:nvPicPr>
        <p:blipFill>
          <a:blip r:embed="rId3">
            <a:alphaModFix/>
          </a:blip>
          <a:stretch>
            <a:fillRect/>
          </a:stretch>
        </p:blipFill>
        <p:spPr>
          <a:xfrm>
            <a:off x="3119700" y="0"/>
            <a:ext cx="2646750" cy="906551"/>
          </a:xfrm>
          <a:prstGeom prst="rect">
            <a:avLst/>
          </a:prstGeom>
          <a:noFill/>
          <a:ln>
            <a:noFill/>
          </a:ln>
        </p:spPr>
      </p:pic>
      <p:pic>
        <p:nvPicPr>
          <p:cNvPr id="247" name="Google Shape;247;p29"/>
          <p:cNvPicPr preferRelativeResize="0"/>
          <p:nvPr/>
        </p:nvPicPr>
        <p:blipFill>
          <a:blip r:embed="rId4">
            <a:alphaModFix/>
          </a:blip>
          <a:stretch>
            <a:fillRect/>
          </a:stretch>
        </p:blipFill>
        <p:spPr>
          <a:xfrm>
            <a:off x="5702850" y="0"/>
            <a:ext cx="3441150" cy="906550"/>
          </a:xfrm>
          <a:prstGeom prst="rect">
            <a:avLst/>
          </a:prstGeom>
          <a:noFill/>
          <a:ln>
            <a:noFill/>
          </a:ln>
        </p:spPr>
      </p:pic>
      <p:pic>
        <p:nvPicPr>
          <p:cNvPr id="248" name="Google Shape;248;p29"/>
          <p:cNvPicPr preferRelativeResize="0"/>
          <p:nvPr/>
        </p:nvPicPr>
        <p:blipFill>
          <a:blip r:embed="rId4">
            <a:alphaModFix/>
          </a:blip>
          <a:stretch>
            <a:fillRect/>
          </a:stretch>
        </p:blipFill>
        <p:spPr>
          <a:xfrm>
            <a:off x="-4925" y="0"/>
            <a:ext cx="3232475" cy="906550"/>
          </a:xfrm>
          <a:prstGeom prst="rect">
            <a:avLst/>
          </a:prstGeom>
          <a:noFill/>
          <a:ln>
            <a:noFill/>
          </a:ln>
        </p:spPr>
      </p:pic>
      <p:pic>
        <p:nvPicPr>
          <p:cNvPr id="249" name="Google Shape;249;p29"/>
          <p:cNvPicPr preferRelativeResize="0"/>
          <p:nvPr/>
        </p:nvPicPr>
        <p:blipFill>
          <a:blip r:embed="rId5">
            <a:alphaModFix/>
          </a:blip>
          <a:stretch>
            <a:fillRect/>
          </a:stretch>
        </p:blipFill>
        <p:spPr>
          <a:xfrm>
            <a:off x="0" y="906550"/>
            <a:ext cx="3768300" cy="4236951"/>
          </a:xfrm>
          <a:prstGeom prst="rect">
            <a:avLst/>
          </a:prstGeom>
          <a:noFill/>
          <a:ln>
            <a:noFill/>
          </a:ln>
        </p:spPr>
      </p:pic>
      <p:sp>
        <p:nvSpPr>
          <p:cNvPr id="250" name="Google Shape;250;p29"/>
          <p:cNvSpPr txBox="1"/>
          <p:nvPr>
            <p:ph type="title"/>
          </p:nvPr>
        </p:nvSpPr>
        <p:spPr>
          <a:xfrm>
            <a:off x="254325" y="517525"/>
            <a:ext cx="3441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AI반도체 배경</a:t>
            </a:r>
            <a:endParaRPr/>
          </a:p>
        </p:txBody>
      </p:sp>
      <p:sp>
        <p:nvSpPr>
          <p:cNvPr id="251" name="Google Shape;251;p29"/>
          <p:cNvSpPr txBox="1"/>
          <p:nvPr>
            <p:ph idx="1" type="body"/>
          </p:nvPr>
        </p:nvSpPr>
        <p:spPr>
          <a:xfrm>
            <a:off x="4234800" y="1135625"/>
            <a:ext cx="4050600" cy="37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400">
                <a:solidFill>
                  <a:srgbClr val="0D299A"/>
                </a:solidFill>
                <a:highlight>
                  <a:srgbClr val="FFFFFF"/>
                </a:highlight>
              </a:rPr>
              <a:t>AI 반도체</a:t>
            </a:r>
            <a:r>
              <a:rPr lang="ko" sz="1400">
                <a:highlight>
                  <a:srgbClr val="FFFFFF"/>
                </a:highlight>
              </a:rPr>
              <a:t>란 특정 AI 시스템과 알고리즘을 실행하는 데 최적화된 칩을 말합니다.</a:t>
            </a:r>
            <a:endParaRPr sz="1400">
              <a:highlight>
                <a:srgbClr val="FFFFFF"/>
              </a:highlight>
            </a:endParaRPr>
          </a:p>
          <a:p>
            <a:pPr indent="0" lvl="0" marL="0" rtl="0" algn="l">
              <a:spcBef>
                <a:spcPts val="1600"/>
              </a:spcBef>
              <a:spcAft>
                <a:spcPts val="0"/>
              </a:spcAft>
              <a:buNone/>
            </a:pPr>
            <a:r>
              <a:rPr lang="ko" sz="1400">
                <a:highlight>
                  <a:srgbClr val="FFFFFF"/>
                </a:highlight>
              </a:rPr>
              <a:t>가령 자율주행 차량이 장애물을 인식해 브레이크를 밟는 상황을 떠올려봅시다. </a:t>
            </a:r>
            <a:endParaRPr sz="1400">
              <a:highlight>
                <a:srgbClr val="FFFFFF"/>
              </a:highlight>
            </a:endParaRPr>
          </a:p>
          <a:p>
            <a:pPr indent="0" lvl="0" marL="0" rtl="0" algn="l">
              <a:spcBef>
                <a:spcPts val="1600"/>
              </a:spcBef>
              <a:spcAft>
                <a:spcPts val="0"/>
              </a:spcAft>
              <a:buNone/>
            </a:pPr>
            <a:r>
              <a:rPr lang="ko" sz="1400">
                <a:highlight>
                  <a:srgbClr val="FFFFFF"/>
                </a:highlight>
              </a:rPr>
              <a:t>100분의 1초, 1000분의 1초 차이에 생사가 달라질 수 있습니다. 기존 CPU, 이보다 고성능의 GPU보다 훨씬 뛰어난 속도를 갖춘 NPU를 탑재한 자율주행 차량이 장애물을 인식할 수 있고 브레이크를 제어하는 속도가 기존 칩을 장착한 차량보다 빠를 것임은 당연할 것입니다.</a:t>
            </a:r>
            <a:endParaRPr sz="1400"/>
          </a:p>
          <a:p>
            <a:pPr indent="0" lvl="0" marL="0" rtl="0" algn="l">
              <a:spcBef>
                <a:spcPts val="1600"/>
              </a:spcBef>
              <a:spcAft>
                <a:spcPts val="0"/>
              </a:spcAft>
              <a:buNone/>
            </a:pPr>
            <a:r>
              <a:rPr lang="ko" sz="1400"/>
              <a:t>이것이 AI반도체 입니다</a:t>
            </a:r>
            <a:endParaRPr sz="1400"/>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0"/>
          <p:cNvPicPr preferRelativeResize="0"/>
          <p:nvPr/>
        </p:nvPicPr>
        <p:blipFill>
          <a:blip r:embed="rId3">
            <a:alphaModFix/>
          </a:blip>
          <a:stretch>
            <a:fillRect/>
          </a:stretch>
        </p:blipFill>
        <p:spPr>
          <a:xfrm>
            <a:off x="3119700" y="0"/>
            <a:ext cx="2646750" cy="906551"/>
          </a:xfrm>
          <a:prstGeom prst="rect">
            <a:avLst/>
          </a:prstGeom>
          <a:noFill/>
          <a:ln>
            <a:noFill/>
          </a:ln>
        </p:spPr>
      </p:pic>
      <p:pic>
        <p:nvPicPr>
          <p:cNvPr id="257" name="Google Shape;257;p30"/>
          <p:cNvPicPr preferRelativeResize="0"/>
          <p:nvPr/>
        </p:nvPicPr>
        <p:blipFill>
          <a:blip r:embed="rId4">
            <a:alphaModFix/>
          </a:blip>
          <a:stretch>
            <a:fillRect/>
          </a:stretch>
        </p:blipFill>
        <p:spPr>
          <a:xfrm>
            <a:off x="5702850" y="0"/>
            <a:ext cx="3441150" cy="906550"/>
          </a:xfrm>
          <a:prstGeom prst="rect">
            <a:avLst/>
          </a:prstGeom>
          <a:noFill/>
          <a:ln>
            <a:noFill/>
          </a:ln>
        </p:spPr>
      </p:pic>
      <p:pic>
        <p:nvPicPr>
          <p:cNvPr id="258" name="Google Shape;258;p30"/>
          <p:cNvPicPr preferRelativeResize="0"/>
          <p:nvPr/>
        </p:nvPicPr>
        <p:blipFill>
          <a:blip r:embed="rId4">
            <a:alphaModFix/>
          </a:blip>
          <a:stretch>
            <a:fillRect/>
          </a:stretch>
        </p:blipFill>
        <p:spPr>
          <a:xfrm>
            <a:off x="-4925" y="0"/>
            <a:ext cx="3232475" cy="906550"/>
          </a:xfrm>
          <a:prstGeom prst="rect">
            <a:avLst/>
          </a:prstGeom>
          <a:noFill/>
          <a:ln>
            <a:noFill/>
          </a:ln>
        </p:spPr>
      </p:pic>
      <p:sp>
        <p:nvSpPr>
          <p:cNvPr id="259" name="Google Shape;259;p30"/>
          <p:cNvSpPr txBox="1"/>
          <p:nvPr>
            <p:ph type="title"/>
          </p:nvPr>
        </p:nvSpPr>
        <p:spPr>
          <a:xfrm>
            <a:off x="290275" y="525850"/>
            <a:ext cx="3441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AI반도체 발전방향</a:t>
            </a:r>
            <a:endParaRPr/>
          </a:p>
        </p:txBody>
      </p:sp>
      <p:pic>
        <p:nvPicPr>
          <p:cNvPr id="260" name="Google Shape;260;p30"/>
          <p:cNvPicPr preferRelativeResize="0"/>
          <p:nvPr/>
        </p:nvPicPr>
        <p:blipFill>
          <a:blip r:embed="rId5">
            <a:alphaModFix/>
          </a:blip>
          <a:stretch>
            <a:fillRect/>
          </a:stretch>
        </p:blipFill>
        <p:spPr>
          <a:xfrm>
            <a:off x="428275" y="1494250"/>
            <a:ext cx="8223851" cy="1834025"/>
          </a:xfrm>
          <a:prstGeom prst="rect">
            <a:avLst/>
          </a:prstGeom>
          <a:noFill/>
          <a:ln>
            <a:noFill/>
          </a:ln>
        </p:spPr>
      </p:pic>
      <p:sp>
        <p:nvSpPr>
          <p:cNvPr id="261" name="Google Shape;261;p30"/>
          <p:cNvSpPr/>
          <p:nvPr/>
        </p:nvSpPr>
        <p:spPr>
          <a:xfrm>
            <a:off x="291150" y="3636800"/>
            <a:ext cx="8647500" cy="906600"/>
          </a:xfrm>
          <a:prstGeom prst="homePlate">
            <a:avLst>
              <a:gd fmla="val 50000"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0"/>
          <p:cNvSpPr txBox="1"/>
          <p:nvPr>
            <p:ph idx="1" type="body"/>
          </p:nvPr>
        </p:nvSpPr>
        <p:spPr>
          <a:xfrm>
            <a:off x="291150" y="3826375"/>
            <a:ext cx="1651500" cy="6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복잡 계산 순차처리</a:t>
            </a:r>
            <a:endParaRPr b="1"/>
          </a:p>
          <a:p>
            <a:pPr indent="0" lvl="0" marL="0" rtl="0" algn="l">
              <a:spcBef>
                <a:spcPts val="0"/>
              </a:spcBef>
              <a:spcAft>
                <a:spcPts val="0"/>
              </a:spcAft>
              <a:buNone/>
            </a:pPr>
            <a:r>
              <a:rPr b="1" lang="ko"/>
              <a:t>매우높은 전력 소비</a:t>
            </a:r>
            <a:endParaRPr b="1"/>
          </a:p>
        </p:txBody>
      </p:sp>
      <p:sp>
        <p:nvSpPr>
          <p:cNvPr id="263" name="Google Shape;263;p30"/>
          <p:cNvSpPr txBox="1"/>
          <p:nvPr>
            <p:ph idx="1" type="body"/>
          </p:nvPr>
        </p:nvSpPr>
        <p:spPr>
          <a:xfrm>
            <a:off x="1942650" y="3826375"/>
            <a:ext cx="1651500" cy="6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단순 계산 병렬처리</a:t>
            </a:r>
            <a:endParaRPr b="1"/>
          </a:p>
          <a:p>
            <a:pPr indent="0" lvl="0" marL="0" rtl="0" algn="l">
              <a:spcBef>
                <a:spcPts val="0"/>
              </a:spcBef>
              <a:spcAft>
                <a:spcPts val="0"/>
              </a:spcAft>
              <a:buNone/>
            </a:pPr>
            <a:r>
              <a:rPr b="1" lang="ko"/>
              <a:t>높은 전력소비</a:t>
            </a:r>
            <a:endParaRPr b="1"/>
          </a:p>
        </p:txBody>
      </p:sp>
      <p:sp>
        <p:nvSpPr>
          <p:cNvPr id="264" name="Google Shape;264;p30"/>
          <p:cNvSpPr txBox="1"/>
          <p:nvPr>
            <p:ph idx="1" type="body"/>
          </p:nvPr>
        </p:nvSpPr>
        <p:spPr>
          <a:xfrm>
            <a:off x="3496300" y="3826375"/>
            <a:ext cx="1757400" cy="6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목적별 하드웨어 구성</a:t>
            </a:r>
            <a:endParaRPr b="1"/>
          </a:p>
          <a:p>
            <a:pPr indent="0" lvl="0" marL="0" rtl="0" algn="l">
              <a:spcBef>
                <a:spcPts val="0"/>
              </a:spcBef>
              <a:spcAft>
                <a:spcPts val="0"/>
              </a:spcAft>
              <a:buNone/>
            </a:pPr>
            <a:r>
              <a:rPr b="1" lang="ko"/>
              <a:t>GPU와 ASIC의 중간</a:t>
            </a:r>
            <a:endParaRPr b="1"/>
          </a:p>
        </p:txBody>
      </p:sp>
      <p:sp>
        <p:nvSpPr>
          <p:cNvPr id="265" name="Google Shape;265;p30"/>
          <p:cNvSpPr txBox="1"/>
          <p:nvPr>
            <p:ph idx="1" type="body"/>
          </p:nvPr>
        </p:nvSpPr>
        <p:spPr>
          <a:xfrm>
            <a:off x="5275000" y="3826375"/>
            <a:ext cx="1651500" cy="6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AI에 특화된 전용칩</a:t>
            </a:r>
            <a:endParaRPr b="1"/>
          </a:p>
          <a:p>
            <a:pPr indent="0" lvl="0" marL="0" rtl="0" algn="l">
              <a:spcBef>
                <a:spcPts val="0"/>
              </a:spcBef>
              <a:spcAft>
                <a:spcPts val="0"/>
              </a:spcAft>
              <a:buNone/>
            </a:pPr>
            <a:r>
              <a:rPr b="1" lang="ko"/>
              <a:t>고효율</a:t>
            </a:r>
            <a:endParaRPr b="1"/>
          </a:p>
        </p:txBody>
      </p:sp>
      <p:sp>
        <p:nvSpPr>
          <p:cNvPr id="266" name="Google Shape;266;p30"/>
          <p:cNvSpPr txBox="1"/>
          <p:nvPr>
            <p:ph idx="1" type="body"/>
          </p:nvPr>
        </p:nvSpPr>
        <p:spPr>
          <a:xfrm>
            <a:off x="6947800" y="3826375"/>
            <a:ext cx="1757400" cy="6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뉴런과 시냅스 구조를 모방한 신구조</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31"/>
          <p:cNvPicPr preferRelativeResize="0"/>
          <p:nvPr/>
        </p:nvPicPr>
        <p:blipFill>
          <a:blip r:embed="rId3">
            <a:alphaModFix/>
          </a:blip>
          <a:stretch>
            <a:fillRect/>
          </a:stretch>
        </p:blipFill>
        <p:spPr>
          <a:xfrm>
            <a:off x="525638" y="1667300"/>
            <a:ext cx="8092724" cy="2786125"/>
          </a:xfrm>
          <a:prstGeom prst="rect">
            <a:avLst/>
          </a:prstGeom>
          <a:noFill/>
          <a:ln>
            <a:noFill/>
          </a:ln>
        </p:spPr>
      </p:pic>
      <p:pic>
        <p:nvPicPr>
          <p:cNvPr id="272" name="Google Shape;272;p31"/>
          <p:cNvPicPr preferRelativeResize="0"/>
          <p:nvPr/>
        </p:nvPicPr>
        <p:blipFill>
          <a:blip r:embed="rId4">
            <a:alphaModFix/>
          </a:blip>
          <a:stretch>
            <a:fillRect/>
          </a:stretch>
        </p:blipFill>
        <p:spPr>
          <a:xfrm>
            <a:off x="3119700" y="0"/>
            <a:ext cx="2646750" cy="906551"/>
          </a:xfrm>
          <a:prstGeom prst="rect">
            <a:avLst/>
          </a:prstGeom>
          <a:noFill/>
          <a:ln>
            <a:noFill/>
          </a:ln>
        </p:spPr>
      </p:pic>
      <p:pic>
        <p:nvPicPr>
          <p:cNvPr id="273" name="Google Shape;273;p31"/>
          <p:cNvPicPr preferRelativeResize="0"/>
          <p:nvPr/>
        </p:nvPicPr>
        <p:blipFill>
          <a:blip r:embed="rId5">
            <a:alphaModFix/>
          </a:blip>
          <a:stretch>
            <a:fillRect/>
          </a:stretch>
        </p:blipFill>
        <p:spPr>
          <a:xfrm>
            <a:off x="5702850" y="0"/>
            <a:ext cx="3441150" cy="906550"/>
          </a:xfrm>
          <a:prstGeom prst="rect">
            <a:avLst/>
          </a:prstGeom>
          <a:noFill/>
          <a:ln>
            <a:noFill/>
          </a:ln>
        </p:spPr>
      </p:pic>
      <p:pic>
        <p:nvPicPr>
          <p:cNvPr id="274" name="Google Shape;274;p31"/>
          <p:cNvPicPr preferRelativeResize="0"/>
          <p:nvPr/>
        </p:nvPicPr>
        <p:blipFill>
          <a:blip r:embed="rId5">
            <a:alphaModFix/>
          </a:blip>
          <a:stretch>
            <a:fillRect/>
          </a:stretch>
        </p:blipFill>
        <p:spPr>
          <a:xfrm>
            <a:off x="-4925" y="0"/>
            <a:ext cx="3232475" cy="906550"/>
          </a:xfrm>
          <a:prstGeom prst="rect">
            <a:avLst/>
          </a:prstGeom>
          <a:noFill/>
          <a:ln>
            <a:noFill/>
          </a:ln>
        </p:spPr>
      </p:pic>
      <p:sp>
        <p:nvSpPr>
          <p:cNvPr id="275" name="Google Shape;275;p31"/>
          <p:cNvSpPr txBox="1"/>
          <p:nvPr>
            <p:ph type="title"/>
          </p:nvPr>
        </p:nvSpPr>
        <p:spPr>
          <a:xfrm>
            <a:off x="311702" y="536550"/>
            <a:ext cx="33552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AI반도체 시장규모</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36875" y="292850"/>
            <a:ext cx="8520600" cy="8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ko">
                <a:highlight>
                  <a:schemeClr val="dk1"/>
                </a:highlight>
              </a:rPr>
              <a:t>목차</a:t>
            </a:r>
            <a:endParaRPr>
              <a:highlight>
                <a:schemeClr val="dk1"/>
              </a:highlight>
            </a:endParaRPr>
          </a:p>
        </p:txBody>
      </p:sp>
      <p:sp>
        <p:nvSpPr>
          <p:cNvPr id="63" name="Google Shape;63;p1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9250" lvl="0" marL="457200" rtl="0" algn="l">
              <a:lnSpc>
                <a:spcPct val="200000"/>
              </a:lnSpc>
              <a:spcBef>
                <a:spcPts val="0"/>
              </a:spcBef>
              <a:spcAft>
                <a:spcPts val="0"/>
              </a:spcAft>
              <a:buSzPts val="1900"/>
              <a:buAutoNum type="arabicPeriod"/>
            </a:pPr>
            <a:r>
              <a:rPr b="1" lang="ko" sz="1900"/>
              <a:t>포스코 ICT(정민우)</a:t>
            </a:r>
            <a:endParaRPr b="1" sz="1900"/>
          </a:p>
          <a:p>
            <a:pPr indent="-349250" lvl="0" marL="457200" rtl="0" algn="l">
              <a:lnSpc>
                <a:spcPct val="200000"/>
              </a:lnSpc>
              <a:spcBef>
                <a:spcPts val="0"/>
              </a:spcBef>
              <a:spcAft>
                <a:spcPts val="0"/>
              </a:spcAft>
              <a:buSzPts val="1900"/>
              <a:buAutoNum type="arabicPeriod"/>
            </a:pPr>
            <a:r>
              <a:rPr b="1" lang="ko" sz="1900"/>
              <a:t>삼성전자(황예빈)</a:t>
            </a:r>
            <a:endParaRPr b="1" sz="1900"/>
          </a:p>
          <a:p>
            <a:pPr indent="-349250" lvl="0" marL="457200" rtl="0" algn="l">
              <a:lnSpc>
                <a:spcPct val="200000"/>
              </a:lnSpc>
              <a:spcBef>
                <a:spcPts val="0"/>
              </a:spcBef>
              <a:spcAft>
                <a:spcPts val="0"/>
              </a:spcAft>
              <a:buSzPts val="1900"/>
              <a:buAutoNum type="arabicPeriod"/>
            </a:pPr>
            <a:r>
              <a:rPr b="1" lang="ko" sz="1900"/>
              <a:t>SK하이닉스</a:t>
            </a:r>
            <a:r>
              <a:rPr b="1" lang="ko" sz="1900"/>
              <a:t>(최민우)</a:t>
            </a:r>
            <a:endParaRPr b="1" sz="1900"/>
          </a:p>
          <a:p>
            <a:pPr indent="-349250" lvl="0" marL="457200" rtl="0" algn="l">
              <a:lnSpc>
                <a:spcPct val="200000"/>
              </a:lnSpc>
              <a:spcBef>
                <a:spcPts val="0"/>
              </a:spcBef>
              <a:spcAft>
                <a:spcPts val="0"/>
              </a:spcAft>
              <a:buSzPts val="1900"/>
              <a:buAutoNum type="arabicPeriod"/>
            </a:pPr>
            <a:r>
              <a:rPr b="1" lang="ko" sz="1900"/>
              <a:t>리벨리온(임승호)</a:t>
            </a:r>
            <a:endParaRPr b="1" sz="1900"/>
          </a:p>
          <a:p>
            <a:pPr indent="-349250" lvl="0" marL="457200" rtl="0" algn="l">
              <a:lnSpc>
                <a:spcPct val="200000"/>
              </a:lnSpc>
              <a:spcBef>
                <a:spcPts val="0"/>
              </a:spcBef>
              <a:spcAft>
                <a:spcPts val="0"/>
              </a:spcAft>
              <a:buSzPts val="1900"/>
              <a:buAutoNum type="arabicPeriod"/>
            </a:pPr>
            <a:r>
              <a:rPr b="1" lang="ko" sz="1900"/>
              <a:t>애자일소다(장세림)</a:t>
            </a:r>
            <a:endParaRPr b="1" sz="1900"/>
          </a:p>
          <a:p>
            <a:pPr indent="-349250" lvl="0" marL="457200" rtl="0" algn="l">
              <a:lnSpc>
                <a:spcPct val="200000"/>
              </a:lnSpc>
              <a:spcBef>
                <a:spcPts val="0"/>
              </a:spcBef>
              <a:spcAft>
                <a:spcPts val="0"/>
              </a:spcAft>
              <a:buSzPts val="1900"/>
              <a:buAutoNum type="arabicPeriod"/>
            </a:pPr>
            <a:r>
              <a:rPr b="1" lang="ko" sz="1900"/>
              <a:t>라이드플럭스(이유정)</a:t>
            </a:r>
            <a:endParaRPr b="1" sz="1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2"/>
          <p:cNvSpPr txBox="1"/>
          <p:nvPr>
            <p:ph type="title"/>
          </p:nvPr>
        </p:nvSpPr>
        <p:spPr>
          <a:xfrm>
            <a:off x="311700" y="223425"/>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기술동향</a:t>
            </a:r>
            <a:endParaRPr/>
          </a:p>
        </p:txBody>
      </p:sp>
      <p:pic>
        <p:nvPicPr>
          <p:cNvPr id="281" name="Google Shape;281;p32"/>
          <p:cNvPicPr preferRelativeResize="0"/>
          <p:nvPr/>
        </p:nvPicPr>
        <p:blipFill>
          <a:blip r:embed="rId3">
            <a:alphaModFix/>
          </a:blip>
          <a:stretch>
            <a:fillRect/>
          </a:stretch>
        </p:blipFill>
        <p:spPr>
          <a:xfrm>
            <a:off x="372251" y="1292250"/>
            <a:ext cx="1948537" cy="1554000"/>
          </a:xfrm>
          <a:prstGeom prst="rect">
            <a:avLst/>
          </a:prstGeom>
          <a:noFill/>
          <a:ln>
            <a:noFill/>
          </a:ln>
        </p:spPr>
      </p:pic>
      <p:pic>
        <p:nvPicPr>
          <p:cNvPr id="282" name="Google Shape;282;p32"/>
          <p:cNvPicPr preferRelativeResize="0"/>
          <p:nvPr/>
        </p:nvPicPr>
        <p:blipFill>
          <a:blip r:embed="rId4">
            <a:alphaModFix/>
          </a:blip>
          <a:stretch>
            <a:fillRect/>
          </a:stretch>
        </p:blipFill>
        <p:spPr>
          <a:xfrm>
            <a:off x="3119700" y="0"/>
            <a:ext cx="2646750" cy="906551"/>
          </a:xfrm>
          <a:prstGeom prst="rect">
            <a:avLst/>
          </a:prstGeom>
          <a:noFill/>
          <a:ln>
            <a:noFill/>
          </a:ln>
        </p:spPr>
      </p:pic>
      <p:pic>
        <p:nvPicPr>
          <p:cNvPr id="283" name="Google Shape;283;p32"/>
          <p:cNvPicPr preferRelativeResize="0"/>
          <p:nvPr/>
        </p:nvPicPr>
        <p:blipFill>
          <a:blip r:embed="rId5">
            <a:alphaModFix/>
          </a:blip>
          <a:stretch>
            <a:fillRect/>
          </a:stretch>
        </p:blipFill>
        <p:spPr>
          <a:xfrm>
            <a:off x="5702850" y="0"/>
            <a:ext cx="3441150" cy="906550"/>
          </a:xfrm>
          <a:prstGeom prst="rect">
            <a:avLst/>
          </a:prstGeom>
          <a:noFill/>
          <a:ln>
            <a:noFill/>
          </a:ln>
        </p:spPr>
      </p:pic>
      <p:pic>
        <p:nvPicPr>
          <p:cNvPr id="284" name="Google Shape;284;p32"/>
          <p:cNvPicPr preferRelativeResize="0"/>
          <p:nvPr/>
        </p:nvPicPr>
        <p:blipFill>
          <a:blip r:embed="rId5">
            <a:alphaModFix/>
          </a:blip>
          <a:stretch>
            <a:fillRect/>
          </a:stretch>
        </p:blipFill>
        <p:spPr>
          <a:xfrm>
            <a:off x="-4925" y="0"/>
            <a:ext cx="3232475" cy="906550"/>
          </a:xfrm>
          <a:prstGeom prst="rect">
            <a:avLst/>
          </a:prstGeom>
          <a:noFill/>
          <a:ln>
            <a:noFill/>
          </a:ln>
        </p:spPr>
      </p:pic>
      <p:sp>
        <p:nvSpPr>
          <p:cNvPr id="285" name="Google Shape;285;p32"/>
          <p:cNvSpPr txBox="1"/>
          <p:nvPr>
            <p:ph type="title"/>
          </p:nvPr>
        </p:nvSpPr>
        <p:spPr>
          <a:xfrm>
            <a:off x="311688" y="5365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기술동향</a:t>
            </a:r>
            <a:endParaRPr/>
          </a:p>
        </p:txBody>
      </p:sp>
      <p:sp>
        <p:nvSpPr>
          <p:cNvPr id="286" name="Google Shape;286;p32"/>
          <p:cNvSpPr txBox="1"/>
          <p:nvPr>
            <p:ph idx="1" type="body"/>
          </p:nvPr>
        </p:nvSpPr>
        <p:spPr>
          <a:xfrm>
            <a:off x="2498975" y="1292250"/>
            <a:ext cx="6375600" cy="15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400">
                <a:solidFill>
                  <a:srgbClr val="0D299A"/>
                </a:solidFill>
              </a:rPr>
              <a:t>NPU</a:t>
            </a:r>
            <a:r>
              <a:rPr b="1" lang="ko">
                <a:highlight>
                  <a:srgbClr val="FFFFFF"/>
                </a:highlight>
              </a:rPr>
              <a:t>란 신경망 처리장치라는 이름에</a:t>
            </a:r>
            <a:r>
              <a:rPr b="1" lang="ko">
                <a:highlight>
                  <a:srgbClr val="FFFFFF"/>
                </a:highlight>
              </a:rPr>
              <a:t> 걸</a:t>
            </a:r>
            <a:r>
              <a:rPr b="1" lang="ko">
                <a:highlight>
                  <a:srgbClr val="FFFFFF"/>
                </a:highlight>
              </a:rPr>
              <a:t>맞게 </a:t>
            </a:r>
            <a:r>
              <a:rPr b="1" lang="ko">
                <a:highlight>
                  <a:srgbClr val="FFFFFF"/>
                </a:highlight>
                <a:uFill>
                  <a:noFill/>
                </a:uFill>
                <a:hlinkClick r:id="rId6"/>
              </a:rPr>
              <a:t>기계학습</a:t>
            </a:r>
            <a:r>
              <a:rPr b="1" lang="ko">
                <a:highlight>
                  <a:srgbClr val="FFFFFF"/>
                </a:highlight>
              </a:rPr>
              <a:t>에서도 </a:t>
            </a:r>
            <a:r>
              <a:rPr b="1" lang="ko">
                <a:highlight>
                  <a:srgbClr val="FFFFFF"/>
                </a:highlight>
                <a:uFill>
                  <a:noFill/>
                </a:uFill>
                <a:hlinkClick r:id="rId7"/>
              </a:rPr>
              <a:t>인공신경망</a:t>
            </a:r>
            <a:r>
              <a:rPr b="1" lang="ko">
                <a:highlight>
                  <a:srgbClr val="FFFFFF"/>
                </a:highlight>
              </a:rPr>
              <a:t> 학습에 치중해있는 기능을 갖춘 칩입니다.</a:t>
            </a:r>
            <a:endParaRPr b="1">
              <a:highlight>
                <a:srgbClr val="FFFFFF"/>
              </a:highlight>
            </a:endParaRPr>
          </a:p>
          <a:p>
            <a:pPr indent="0" lvl="0" marL="0" rtl="0" algn="l">
              <a:spcBef>
                <a:spcPts val="0"/>
              </a:spcBef>
              <a:spcAft>
                <a:spcPts val="0"/>
              </a:spcAft>
              <a:buNone/>
            </a:pPr>
            <a:r>
              <a:rPr b="1" lang="ko">
                <a:highlight>
                  <a:srgbClr val="FFFFFF"/>
                </a:highlight>
              </a:rPr>
              <a:t>기존에는 </a:t>
            </a:r>
            <a:r>
              <a:rPr b="1" lang="ko">
                <a:highlight>
                  <a:srgbClr val="FFFFFF"/>
                </a:highlight>
                <a:uFill>
                  <a:noFill/>
                </a:uFill>
                <a:hlinkClick r:id="rId8"/>
              </a:rPr>
              <a:t>GPGPU</a:t>
            </a:r>
            <a:r>
              <a:rPr b="1" lang="ko">
                <a:highlight>
                  <a:srgbClr val="FFFFFF"/>
                </a:highlight>
              </a:rPr>
              <a:t>등의 GPU를 이용하는 체계나 </a:t>
            </a:r>
            <a:r>
              <a:rPr b="1" lang="ko">
                <a:highlight>
                  <a:srgbClr val="FFFFFF"/>
                </a:highlight>
                <a:uFill>
                  <a:noFill/>
                </a:uFill>
                <a:hlinkClick r:id="rId9"/>
              </a:rPr>
              <a:t>FPGA</a:t>
            </a:r>
            <a:r>
              <a:rPr b="1" lang="ko">
                <a:highlight>
                  <a:srgbClr val="FFFFFF"/>
                </a:highlight>
              </a:rPr>
              <a:t>등을 이용하는 시스템등이 널리 쓰이고 있었으나 이런 시스템의 가장 큰 단점은 원래 이런 용도로 쓰이는 제품이 아니라서 원하는 연산성능을 뽑아내기 위해서 쓰이는 에너지가 매우 높은 수준인 경우가 많았습니다. 이 때문에 AI연산 학습을 위한 최소한만 남겨서 AI 연산만 전용으로 할 칩의 필요성이 대두되었고 이에 맞춰 발전하게 되었습니다.</a:t>
            </a:r>
            <a:endParaRPr b="1" sz="1300">
              <a:highlight>
                <a:srgbClr val="FFFFFF"/>
              </a:highlight>
            </a:endParaRPr>
          </a:p>
          <a:p>
            <a:pPr indent="0" lvl="0" marL="0" rtl="0" algn="l">
              <a:spcBef>
                <a:spcPts val="0"/>
              </a:spcBef>
              <a:spcAft>
                <a:spcPts val="0"/>
              </a:spcAft>
              <a:buNone/>
            </a:pPr>
            <a:r>
              <a:t/>
            </a:r>
            <a:endParaRPr b="1"/>
          </a:p>
        </p:txBody>
      </p:sp>
      <p:sp>
        <p:nvSpPr>
          <p:cNvPr id="287" name="Google Shape;287;p32"/>
          <p:cNvSpPr txBox="1"/>
          <p:nvPr>
            <p:ph idx="1" type="body"/>
          </p:nvPr>
        </p:nvSpPr>
        <p:spPr>
          <a:xfrm>
            <a:off x="2544225" y="2996100"/>
            <a:ext cx="6375600" cy="11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300">
                <a:solidFill>
                  <a:srgbClr val="0D299A"/>
                </a:solidFill>
              </a:rPr>
              <a:t>AI알고리즘 경량화</a:t>
            </a:r>
            <a:r>
              <a:rPr b="1" lang="ko"/>
              <a:t>란 딥러닝모델의 많은 메모리 공간과 연산량으로 인해 효율이 떨어지는 문제점을 해결하기 위한 경량화기술입니다.</a:t>
            </a:r>
            <a:endParaRPr b="1"/>
          </a:p>
          <a:p>
            <a:pPr indent="0" lvl="0" marL="0" rtl="0" algn="l">
              <a:spcBef>
                <a:spcPts val="0"/>
              </a:spcBef>
              <a:spcAft>
                <a:spcPts val="0"/>
              </a:spcAft>
              <a:buNone/>
            </a:pPr>
            <a:r>
              <a:rPr b="1" lang="ko">
                <a:highlight>
                  <a:srgbClr val="FFFFFF"/>
                </a:highlight>
              </a:rPr>
              <a:t>경량화 하는 방법은 크게 두 종류로 나눌 수 있는데, 학습된 모델의 크기를 줄이는 방법과 네트워크 구조 자체를 효율적으로 설계하는 방법이 있습니다.</a:t>
            </a:r>
            <a:endParaRPr b="1"/>
          </a:p>
        </p:txBody>
      </p:sp>
      <p:pic>
        <p:nvPicPr>
          <p:cNvPr id="288" name="Google Shape;288;p32"/>
          <p:cNvPicPr preferRelativeResize="0"/>
          <p:nvPr/>
        </p:nvPicPr>
        <p:blipFill>
          <a:blip r:embed="rId10">
            <a:alphaModFix/>
          </a:blip>
          <a:stretch>
            <a:fillRect/>
          </a:stretch>
        </p:blipFill>
        <p:spPr>
          <a:xfrm>
            <a:off x="392325" y="2996100"/>
            <a:ext cx="1948550" cy="1843075"/>
          </a:xfrm>
          <a:prstGeom prst="rect">
            <a:avLst/>
          </a:prstGeom>
          <a:noFill/>
          <a:ln>
            <a:noFill/>
          </a:ln>
        </p:spPr>
      </p:pic>
      <p:pic>
        <p:nvPicPr>
          <p:cNvPr id="289" name="Google Shape;289;p32"/>
          <p:cNvPicPr preferRelativeResize="0"/>
          <p:nvPr/>
        </p:nvPicPr>
        <p:blipFill>
          <a:blip r:embed="rId11">
            <a:alphaModFix/>
          </a:blip>
          <a:stretch>
            <a:fillRect/>
          </a:stretch>
        </p:blipFill>
        <p:spPr>
          <a:xfrm>
            <a:off x="2544225" y="3971200"/>
            <a:ext cx="6137574" cy="964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3"/>
          <p:cNvSpPr txBox="1"/>
          <p:nvPr>
            <p:ph type="title"/>
          </p:nvPr>
        </p:nvSpPr>
        <p:spPr>
          <a:xfrm>
            <a:off x="311700" y="223425"/>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기술동향</a:t>
            </a:r>
            <a:endParaRPr/>
          </a:p>
        </p:txBody>
      </p:sp>
      <p:pic>
        <p:nvPicPr>
          <p:cNvPr id="295" name="Google Shape;295;p33"/>
          <p:cNvPicPr preferRelativeResize="0"/>
          <p:nvPr/>
        </p:nvPicPr>
        <p:blipFill>
          <a:blip r:embed="rId3">
            <a:alphaModFix/>
          </a:blip>
          <a:stretch>
            <a:fillRect/>
          </a:stretch>
        </p:blipFill>
        <p:spPr>
          <a:xfrm>
            <a:off x="3119700" y="0"/>
            <a:ext cx="2646750" cy="906551"/>
          </a:xfrm>
          <a:prstGeom prst="rect">
            <a:avLst/>
          </a:prstGeom>
          <a:noFill/>
          <a:ln>
            <a:noFill/>
          </a:ln>
        </p:spPr>
      </p:pic>
      <p:pic>
        <p:nvPicPr>
          <p:cNvPr id="296" name="Google Shape;296;p33"/>
          <p:cNvPicPr preferRelativeResize="0"/>
          <p:nvPr/>
        </p:nvPicPr>
        <p:blipFill>
          <a:blip r:embed="rId4">
            <a:alphaModFix/>
          </a:blip>
          <a:stretch>
            <a:fillRect/>
          </a:stretch>
        </p:blipFill>
        <p:spPr>
          <a:xfrm>
            <a:off x="5702850" y="0"/>
            <a:ext cx="3441150" cy="906550"/>
          </a:xfrm>
          <a:prstGeom prst="rect">
            <a:avLst/>
          </a:prstGeom>
          <a:noFill/>
          <a:ln>
            <a:noFill/>
          </a:ln>
        </p:spPr>
      </p:pic>
      <p:pic>
        <p:nvPicPr>
          <p:cNvPr id="297" name="Google Shape;297;p33"/>
          <p:cNvPicPr preferRelativeResize="0"/>
          <p:nvPr/>
        </p:nvPicPr>
        <p:blipFill>
          <a:blip r:embed="rId4">
            <a:alphaModFix/>
          </a:blip>
          <a:stretch>
            <a:fillRect/>
          </a:stretch>
        </p:blipFill>
        <p:spPr>
          <a:xfrm>
            <a:off x="-4925" y="0"/>
            <a:ext cx="3232475" cy="906550"/>
          </a:xfrm>
          <a:prstGeom prst="rect">
            <a:avLst/>
          </a:prstGeom>
          <a:noFill/>
          <a:ln>
            <a:noFill/>
          </a:ln>
        </p:spPr>
      </p:pic>
      <p:sp>
        <p:nvSpPr>
          <p:cNvPr id="298" name="Google Shape;298;p33"/>
          <p:cNvSpPr txBox="1"/>
          <p:nvPr>
            <p:ph type="title"/>
          </p:nvPr>
        </p:nvSpPr>
        <p:spPr>
          <a:xfrm>
            <a:off x="311688" y="5365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기술동향</a:t>
            </a:r>
            <a:endParaRPr/>
          </a:p>
        </p:txBody>
      </p:sp>
      <p:sp>
        <p:nvSpPr>
          <p:cNvPr id="299" name="Google Shape;299;p33"/>
          <p:cNvSpPr txBox="1"/>
          <p:nvPr>
            <p:ph idx="1" type="body"/>
          </p:nvPr>
        </p:nvSpPr>
        <p:spPr>
          <a:xfrm>
            <a:off x="2498975" y="1292250"/>
            <a:ext cx="6375600" cy="34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300">
                <a:solidFill>
                  <a:srgbClr val="0D299A"/>
                </a:solidFill>
              </a:rPr>
              <a:t>트랜스포머 모델</a:t>
            </a:r>
            <a:r>
              <a:rPr b="1" lang="ko"/>
              <a:t>이란</a:t>
            </a:r>
            <a:r>
              <a:rPr b="1" lang="ko">
                <a:highlight>
                  <a:srgbClr val="FFFFFF"/>
                </a:highlight>
              </a:rPr>
              <a:t> 문장 속 단어와 같은 순차 데이터 내의 관계를 추적해 맥락과 의미를 학습하는 신경망입니다.</a:t>
            </a:r>
            <a:endParaRPr b="1">
              <a:highlight>
                <a:srgbClr val="FFFFFF"/>
              </a:highlight>
            </a:endParaRPr>
          </a:p>
          <a:p>
            <a:pPr indent="0" lvl="0" marL="0" rtl="0" algn="l">
              <a:spcBef>
                <a:spcPts val="0"/>
              </a:spcBef>
              <a:spcAft>
                <a:spcPts val="0"/>
              </a:spcAft>
              <a:buNone/>
            </a:pPr>
            <a:r>
              <a:t/>
            </a:r>
            <a:endParaRPr b="1">
              <a:highlight>
                <a:srgbClr val="FFFFFF"/>
              </a:highlight>
            </a:endParaRPr>
          </a:p>
          <a:p>
            <a:pPr indent="0" lvl="0" marL="0" rtl="0" algn="l">
              <a:spcBef>
                <a:spcPts val="0"/>
              </a:spcBef>
              <a:spcAft>
                <a:spcPts val="0"/>
              </a:spcAft>
              <a:buNone/>
            </a:pPr>
            <a:r>
              <a:rPr b="1" lang="ko">
                <a:highlight>
                  <a:srgbClr val="FFFFFF"/>
                </a:highlight>
              </a:rPr>
              <a:t>어텐션(attention),정확히는 셀프 어텐션(self-attention)이라 불리며 진화를 거듭하는 수학적 기법을 응용해 서로 떨어져 있는 데이터 요소들의 의미가 관계에 따라 미묘하게 달라지는 부분까지 감지해냅니다.</a:t>
            </a:r>
            <a:endParaRPr b="1">
              <a:highlight>
                <a:srgbClr val="FFFFFF"/>
              </a:highlight>
            </a:endParaRPr>
          </a:p>
          <a:p>
            <a:pPr indent="0" lvl="0" marL="0" rtl="0" algn="l">
              <a:spcBef>
                <a:spcPts val="0"/>
              </a:spcBef>
              <a:spcAft>
                <a:spcPts val="0"/>
              </a:spcAft>
              <a:buNone/>
            </a:pPr>
            <a:r>
              <a:rPr b="1" lang="ko">
                <a:highlight>
                  <a:srgbClr val="FFFFFF"/>
                </a:highlight>
              </a:rPr>
              <a:t>트랜스포머의 셀프 어텐션은 병렬처리가 어려워 연산속도가 느리던 RNN의 한계를 극복하기 위해 만들어졌습니다. 주어진 단어 번역을 위해 문장의 다른 모든 단어와 비교해 번역하게 됩니다. 트랜스포머는 데이터를 RNN처럼 순차적으로 처리할 필요가 없으며 RNN보다 훨씬 더 많은 병렬화를 허용하기 때문에 이 같은 처리 방식이 가능하게 됩니다.</a:t>
            </a:r>
            <a:r>
              <a:rPr b="1" lang="ko"/>
              <a:t> </a:t>
            </a:r>
            <a:r>
              <a:rPr b="1" lang="ko">
                <a:highlight>
                  <a:srgbClr val="FFFFFF"/>
                </a:highlight>
              </a:rPr>
              <a:t>문장 전체를 병렬구조로 번역해 멀리 있는 단어까지도 연관성을 만들어 유사성을 높인 트랜스포머는 RNN을 완벽 보완해 AI 딥러닝 학습시 언어 이해 능력을 높였습니다.</a:t>
            </a:r>
            <a:endParaRPr b="1">
              <a:highlight>
                <a:srgbClr val="FFFFFF"/>
              </a:highlight>
            </a:endParaRPr>
          </a:p>
          <a:p>
            <a:pPr indent="0" lvl="0" marL="0" rtl="0" algn="l">
              <a:spcBef>
                <a:spcPts val="0"/>
              </a:spcBef>
              <a:spcAft>
                <a:spcPts val="0"/>
              </a:spcAft>
              <a:buNone/>
            </a:pPr>
            <a:r>
              <a:t/>
            </a:r>
            <a:endParaRPr b="1">
              <a:highlight>
                <a:srgbClr val="FFFFFF"/>
              </a:highlight>
            </a:endParaRPr>
          </a:p>
          <a:p>
            <a:pPr indent="0" lvl="0" marL="0" rtl="0" algn="l">
              <a:spcBef>
                <a:spcPts val="0"/>
              </a:spcBef>
              <a:spcAft>
                <a:spcPts val="0"/>
              </a:spcAft>
              <a:buNone/>
            </a:pPr>
            <a:r>
              <a:rPr b="1" lang="ko">
                <a:highlight>
                  <a:srgbClr val="FFFFFF"/>
                </a:highlight>
              </a:rPr>
              <a:t>현재 이미지나 언어 번역 기능으로 폭넓게 쓰이며 거의 모든 시장을 점유하고 있습니다.</a:t>
            </a:r>
            <a:endParaRPr b="1">
              <a:highlight>
                <a:srgbClr val="FFFFFF"/>
              </a:highlight>
            </a:endParaRPr>
          </a:p>
          <a:p>
            <a:pPr indent="0" lvl="0" marL="0" rtl="0" algn="l">
              <a:spcBef>
                <a:spcPts val="0"/>
              </a:spcBef>
              <a:spcAft>
                <a:spcPts val="0"/>
              </a:spcAft>
              <a:buNone/>
            </a:pPr>
            <a:r>
              <a:t/>
            </a:r>
            <a:endParaRPr>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b="1"/>
          </a:p>
        </p:txBody>
      </p:sp>
      <p:pic>
        <p:nvPicPr>
          <p:cNvPr id="300" name="Google Shape;300;p33"/>
          <p:cNvPicPr preferRelativeResize="0"/>
          <p:nvPr/>
        </p:nvPicPr>
        <p:blipFill>
          <a:blip r:embed="rId5">
            <a:alphaModFix/>
          </a:blip>
          <a:stretch>
            <a:fillRect/>
          </a:stretch>
        </p:blipFill>
        <p:spPr>
          <a:xfrm>
            <a:off x="152400" y="1444650"/>
            <a:ext cx="2346576" cy="345882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4"/>
          <p:cNvSpPr txBox="1"/>
          <p:nvPr>
            <p:ph type="title"/>
          </p:nvPr>
        </p:nvSpPr>
        <p:spPr>
          <a:xfrm>
            <a:off x="4572675" y="318875"/>
            <a:ext cx="32379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3600"/>
              <a:t>애자일소다</a:t>
            </a:r>
            <a:endParaRPr sz="3600"/>
          </a:p>
        </p:txBody>
      </p:sp>
      <p:sp>
        <p:nvSpPr>
          <p:cNvPr id="306" name="Google Shape;306;p34"/>
          <p:cNvSpPr txBox="1"/>
          <p:nvPr>
            <p:ph idx="1" type="body"/>
          </p:nvPr>
        </p:nvSpPr>
        <p:spPr>
          <a:xfrm>
            <a:off x="4668675" y="1193625"/>
            <a:ext cx="3981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600"/>
              <a:t>기업소개</a:t>
            </a:r>
            <a:endParaRPr b="1" sz="1600"/>
          </a:p>
          <a:p>
            <a:pPr indent="0" lvl="0" marL="0" rtl="0" algn="l">
              <a:spcBef>
                <a:spcPts val="0"/>
              </a:spcBef>
              <a:spcAft>
                <a:spcPts val="0"/>
              </a:spcAft>
              <a:buNone/>
            </a:pPr>
            <a:r>
              <a:rPr lang="ko" sz="1500"/>
              <a:t>AI 소프트웨어 개발 / AI 연구개발업</a:t>
            </a:r>
            <a:endParaRPr sz="1500"/>
          </a:p>
          <a:p>
            <a:pPr indent="0" lvl="0" marL="0" rtl="0" algn="l">
              <a:spcBef>
                <a:spcPts val="0"/>
              </a:spcBef>
              <a:spcAft>
                <a:spcPts val="0"/>
              </a:spcAft>
              <a:buNone/>
            </a:pPr>
            <a:r>
              <a:rPr lang="ko" sz="1400">
                <a:solidFill>
                  <a:srgbClr val="222222"/>
                </a:solidFill>
                <a:highlight>
                  <a:srgbClr val="FFFFFF"/>
                </a:highlight>
                <a:latin typeface="Malgun Gothic"/>
                <a:ea typeface="Malgun Gothic"/>
                <a:cs typeface="Malgun Gothic"/>
                <a:sym typeface="Malgun Gothic"/>
              </a:rPr>
              <a:t>:</a:t>
            </a:r>
            <a:r>
              <a:rPr lang="ko" sz="1400">
                <a:solidFill>
                  <a:srgbClr val="222222"/>
                </a:solidFill>
                <a:highlight>
                  <a:srgbClr val="FFFFFF"/>
                </a:highlight>
                <a:latin typeface="Malgun Gothic"/>
                <a:ea typeface="Malgun Gothic"/>
                <a:cs typeface="Malgun Gothic"/>
                <a:sym typeface="Malgun Gothic"/>
              </a:rPr>
              <a:t> 고객이 가진 데이터를 기반으로 </a:t>
            </a:r>
            <a:r>
              <a:rPr lang="ko" sz="1400">
                <a:solidFill>
                  <a:srgbClr val="222222"/>
                </a:solidFill>
                <a:highlight>
                  <a:srgbClr val="FFFFFF"/>
                </a:highlight>
                <a:latin typeface="Malgun Gothic"/>
                <a:ea typeface="Malgun Gothic"/>
                <a:cs typeface="Malgun Gothic"/>
                <a:sym typeface="Malgun Gothic"/>
              </a:rPr>
              <a:t>인공지능기반 분석 S/W플랫폼인 SparklingSoDA위에 AID3(Design, Develop &amp; Deploy)를 제공하여 기업의 자동화 / 최적화 의사결정 인텔리전스 제공</a:t>
            </a:r>
            <a:endParaRPr sz="1400">
              <a:solidFill>
                <a:srgbClr val="222222"/>
              </a:solidFill>
              <a:highlight>
                <a:srgbClr val="FFFFFF"/>
              </a:highlight>
              <a:latin typeface="Malgun Gothic"/>
              <a:ea typeface="Malgun Gothic"/>
              <a:cs typeface="Malgun Gothic"/>
              <a:sym typeface="Malgun Gothic"/>
            </a:endParaRPr>
          </a:p>
          <a:p>
            <a:pPr indent="0" lvl="0" marL="0" rtl="0" algn="l">
              <a:spcBef>
                <a:spcPts val="0"/>
              </a:spcBef>
              <a:spcAft>
                <a:spcPts val="0"/>
              </a:spcAft>
              <a:buNone/>
            </a:pPr>
            <a:r>
              <a:t/>
            </a:r>
            <a:endParaRPr sz="1400">
              <a:solidFill>
                <a:srgbClr val="222222"/>
              </a:solidFill>
              <a:highlight>
                <a:srgbClr val="FFFFFF"/>
              </a:highlight>
              <a:latin typeface="Malgun Gothic"/>
              <a:ea typeface="Malgun Gothic"/>
              <a:cs typeface="Malgun Gothic"/>
              <a:sym typeface="Malgun Gothic"/>
            </a:endParaRPr>
          </a:p>
          <a:p>
            <a:pPr indent="0" lvl="0" marL="0" rtl="0" algn="l">
              <a:spcBef>
                <a:spcPts val="0"/>
              </a:spcBef>
              <a:spcAft>
                <a:spcPts val="0"/>
              </a:spcAft>
              <a:buNone/>
            </a:pPr>
            <a:r>
              <a:t/>
            </a:r>
            <a:endParaRPr sz="1400">
              <a:solidFill>
                <a:srgbClr val="222222"/>
              </a:solidFill>
              <a:highlight>
                <a:srgbClr val="FFFFFF"/>
              </a:highlight>
              <a:latin typeface="Malgun Gothic"/>
              <a:ea typeface="Malgun Gothic"/>
              <a:cs typeface="Malgun Gothic"/>
              <a:sym typeface="Malgun Gothic"/>
            </a:endParaRPr>
          </a:p>
        </p:txBody>
      </p:sp>
      <p:sp>
        <p:nvSpPr>
          <p:cNvPr id="307" name="Google Shape;307;p34"/>
          <p:cNvSpPr txBox="1"/>
          <p:nvPr>
            <p:ph idx="1" type="body"/>
          </p:nvPr>
        </p:nvSpPr>
        <p:spPr>
          <a:xfrm>
            <a:off x="4668675" y="2935250"/>
            <a:ext cx="4099500" cy="1856400"/>
          </a:xfrm>
          <a:prstGeom prst="rect">
            <a:avLst/>
          </a:prstGeom>
        </p:spPr>
        <p:txBody>
          <a:bodyPr anchorCtr="0" anchor="t" bIns="91425" lIns="91425" spcFirstLastPara="1" rIns="91425" wrap="square" tIns="91425">
            <a:spAutoFit/>
          </a:bodyPr>
          <a:lstStyle/>
          <a:p>
            <a:pPr indent="0" lvl="0" marL="0" rtl="0" algn="l">
              <a:spcBef>
                <a:spcPts val="0"/>
              </a:spcBef>
              <a:spcAft>
                <a:spcPts val="1600"/>
              </a:spcAft>
              <a:buNone/>
            </a:pPr>
            <a:r>
              <a:rPr lang="ko">
                <a:solidFill>
                  <a:srgbClr val="222222"/>
                </a:solidFill>
                <a:highlight>
                  <a:srgbClr val="F9F9F9"/>
                </a:highlight>
                <a:latin typeface="Source Code Pro Medium"/>
                <a:ea typeface="Source Code Pro Medium"/>
                <a:cs typeface="Source Code Pro Medium"/>
                <a:sym typeface="Source Code Pro Medium"/>
              </a:rPr>
              <a:t>기업의 데이터를 읽고, 이해하고, 최적의 의사결정을 할 수 있도록 AI 기술로 도움을 주는 ‘Decision Intelligence Suite’를 제공. 트랜스포머 알고리즘 기반의 자연어처리(NLP) MLOps ‘트윈독(TwinDoc)’, 강화학습 전용 MLOps, AI 운영 프로세스 전반을 포괄하는 ModelOps 지향의 ‘스파클링소다(SparklingSoDA)’와 AI OCR 솔루션 등 애자일소다의 제품은 수요 기업의 필요에 따라 이용이 가능한 유연성과 확장성을 가지고 있음.</a:t>
            </a:r>
            <a:endParaRPr sz="1400">
              <a:solidFill>
                <a:srgbClr val="222222"/>
              </a:solidFill>
              <a:latin typeface="Source Code Pro Medium"/>
              <a:ea typeface="Source Code Pro Medium"/>
              <a:cs typeface="Source Code Pro Medium"/>
              <a:sym typeface="Source Code Pro Medium"/>
            </a:endParaRPr>
          </a:p>
        </p:txBody>
      </p:sp>
      <p:pic>
        <p:nvPicPr>
          <p:cNvPr id="308" name="Google Shape;308;p34"/>
          <p:cNvPicPr preferRelativeResize="0"/>
          <p:nvPr/>
        </p:nvPicPr>
        <p:blipFill>
          <a:blip r:embed="rId3">
            <a:alphaModFix/>
          </a:blip>
          <a:stretch>
            <a:fillRect/>
          </a:stretch>
        </p:blipFill>
        <p:spPr>
          <a:xfrm>
            <a:off x="0" y="654750"/>
            <a:ext cx="4572675" cy="3834012"/>
          </a:xfrm>
          <a:prstGeom prst="rect">
            <a:avLst/>
          </a:prstGeom>
          <a:noFill/>
          <a:ln>
            <a:noFill/>
          </a:ln>
        </p:spPr>
      </p:pic>
      <p:sp>
        <p:nvSpPr>
          <p:cNvPr id="309" name="Google Shape;309;p34"/>
          <p:cNvSpPr txBox="1"/>
          <p:nvPr/>
        </p:nvSpPr>
        <p:spPr>
          <a:xfrm>
            <a:off x="6657950" y="393875"/>
            <a:ext cx="3828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latin typeface="Source Code Pro"/>
                <a:ea typeface="Source Code Pro"/>
                <a:cs typeface="Source Code Pro"/>
                <a:sym typeface="Source Code Pro"/>
              </a:rPr>
              <a:t>: </a:t>
            </a:r>
            <a:r>
              <a:rPr b="1" lang="ko" sz="1200">
                <a:latin typeface="Source Code Pro"/>
                <a:ea typeface="Source Code Pro"/>
                <a:cs typeface="Source Code Pro"/>
                <a:sym typeface="Source Code Pro"/>
              </a:rPr>
              <a:t>Agili</a:t>
            </a:r>
            <a:r>
              <a:rPr lang="ko" sz="1200">
                <a:latin typeface="Source Code Pro"/>
                <a:ea typeface="Source Code Pro"/>
                <a:cs typeface="Source Code Pro"/>
                <a:sym typeface="Source Code Pro"/>
              </a:rPr>
              <a:t>ty + </a:t>
            </a:r>
            <a:r>
              <a:rPr b="1" lang="ko" sz="1200">
                <a:latin typeface="Source Code Pro"/>
                <a:ea typeface="Source Code Pro"/>
                <a:cs typeface="Source Code Pro"/>
                <a:sym typeface="Source Code Pro"/>
              </a:rPr>
              <a:t>So</a:t>
            </a:r>
            <a:r>
              <a:rPr lang="ko" sz="1200">
                <a:latin typeface="Source Code Pro"/>
                <a:ea typeface="Source Code Pro"/>
                <a:cs typeface="Source Code Pro"/>
                <a:sym typeface="Source Code Pro"/>
              </a:rPr>
              <a:t>ftware </a:t>
            </a:r>
            <a:endParaRPr sz="1200">
              <a:latin typeface="Source Code Pro"/>
              <a:ea typeface="Source Code Pro"/>
              <a:cs typeface="Source Code Pro"/>
              <a:sym typeface="Source Code Pro"/>
            </a:endParaRPr>
          </a:p>
          <a:p>
            <a:pPr indent="457200" lvl="0" marL="457200" rtl="0" algn="l">
              <a:spcBef>
                <a:spcPts val="0"/>
              </a:spcBef>
              <a:spcAft>
                <a:spcPts val="0"/>
              </a:spcAft>
              <a:buNone/>
            </a:pPr>
            <a:r>
              <a:rPr lang="ko" sz="1200">
                <a:latin typeface="Source Code Pro"/>
                <a:ea typeface="Source Code Pro"/>
                <a:cs typeface="Source Code Pro"/>
                <a:sym typeface="Source Code Pro"/>
              </a:rPr>
              <a:t>+ </a:t>
            </a:r>
            <a:r>
              <a:rPr b="1" lang="ko" sz="1200">
                <a:latin typeface="Source Code Pro"/>
                <a:ea typeface="Source Code Pro"/>
                <a:cs typeface="Source Code Pro"/>
                <a:sym typeface="Source Code Pro"/>
              </a:rPr>
              <a:t>D</a:t>
            </a:r>
            <a:r>
              <a:rPr lang="ko" sz="1200">
                <a:latin typeface="Source Code Pro"/>
                <a:ea typeface="Source Code Pro"/>
                <a:cs typeface="Source Code Pro"/>
                <a:sym typeface="Source Code Pro"/>
              </a:rPr>
              <a:t>efine + </a:t>
            </a:r>
            <a:r>
              <a:rPr b="1" lang="ko" sz="1200">
                <a:latin typeface="Source Code Pro"/>
                <a:ea typeface="Source Code Pro"/>
                <a:cs typeface="Source Code Pro"/>
                <a:sym typeface="Source Code Pro"/>
              </a:rPr>
              <a:t>A</a:t>
            </a:r>
            <a:r>
              <a:rPr lang="ko" sz="1200">
                <a:latin typeface="Source Code Pro"/>
                <a:ea typeface="Source Code Pro"/>
                <a:cs typeface="Source Code Pro"/>
                <a:sym typeface="Source Code Pro"/>
              </a:rPr>
              <a:t>I</a:t>
            </a:r>
            <a:endParaRPr sz="1200">
              <a:latin typeface="Source Code Pro"/>
              <a:ea typeface="Source Code Pro"/>
              <a:cs typeface="Source Code Pro"/>
              <a:sym typeface="Source Code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5"/>
          <p:cNvSpPr txBox="1"/>
          <p:nvPr>
            <p:ph type="title"/>
          </p:nvPr>
        </p:nvSpPr>
        <p:spPr>
          <a:xfrm>
            <a:off x="0" y="0"/>
            <a:ext cx="9144000" cy="915600"/>
          </a:xfrm>
          <a:prstGeom prst="rect">
            <a:avLst/>
          </a:prstGeom>
          <a:solidFill>
            <a:schemeClr val="dk1"/>
          </a:solidFill>
        </p:spPr>
        <p:txBody>
          <a:bodyPr anchorCtr="0" anchor="b" bIns="91425" lIns="91425" spcFirstLastPara="1" rIns="91425" wrap="square" tIns="91425">
            <a:noAutofit/>
          </a:bodyPr>
          <a:lstStyle/>
          <a:p>
            <a:pPr indent="0" lvl="0" marL="0" rtl="0" algn="l">
              <a:spcBef>
                <a:spcPts val="0"/>
              </a:spcBef>
              <a:spcAft>
                <a:spcPts val="0"/>
              </a:spcAft>
              <a:buNone/>
            </a:pPr>
            <a:r>
              <a:rPr lang="ko"/>
              <a:t>인재상 for AgileSODA</a:t>
            </a:r>
            <a:endParaRPr/>
          </a:p>
        </p:txBody>
      </p:sp>
      <p:sp>
        <p:nvSpPr>
          <p:cNvPr id="315" name="Google Shape;315;p35"/>
          <p:cNvSpPr txBox="1"/>
          <p:nvPr>
            <p:ph idx="1" type="body"/>
          </p:nvPr>
        </p:nvSpPr>
        <p:spPr>
          <a:xfrm>
            <a:off x="4877475" y="3537324"/>
            <a:ext cx="3981900" cy="12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p>
          <a:p>
            <a:pPr indent="0" lvl="0" marL="0" rtl="0" algn="l">
              <a:spcBef>
                <a:spcPts val="0"/>
              </a:spcBef>
              <a:spcAft>
                <a:spcPts val="0"/>
              </a:spcAft>
              <a:buNone/>
            </a:pPr>
            <a:r>
              <a:t/>
            </a:r>
            <a:endParaRPr sz="1400"/>
          </a:p>
        </p:txBody>
      </p:sp>
      <p:sp>
        <p:nvSpPr>
          <p:cNvPr id="316" name="Google Shape;316;p35"/>
          <p:cNvSpPr txBox="1"/>
          <p:nvPr/>
        </p:nvSpPr>
        <p:spPr>
          <a:xfrm>
            <a:off x="989125" y="1538650"/>
            <a:ext cx="41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317" name="Google Shape;317;p35"/>
          <p:cNvSpPr txBox="1"/>
          <p:nvPr/>
        </p:nvSpPr>
        <p:spPr>
          <a:xfrm>
            <a:off x="311700" y="3787500"/>
            <a:ext cx="2516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latin typeface="Amatic SC"/>
                <a:ea typeface="Amatic SC"/>
                <a:cs typeface="Amatic SC"/>
                <a:sym typeface="Amatic SC"/>
              </a:rPr>
              <a:t>자유롭고 수평적 문화 속에서 주도적으로 이끌어가는 태도와 담담하게 대담한 행동력</a:t>
            </a:r>
            <a:endParaRPr>
              <a:latin typeface="Amatic SC"/>
              <a:ea typeface="Amatic SC"/>
              <a:cs typeface="Amatic SC"/>
              <a:sym typeface="Amatic SC"/>
            </a:endParaRPr>
          </a:p>
        </p:txBody>
      </p:sp>
      <p:pic>
        <p:nvPicPr>
          <p:cNvPr id="318" name="Google Shape;318;p35"/>
          <p:cNvPicPr preferRelativeResize="0"/>
          <p:nvPr/>
        </p:nvPicPr>
        <p:blipFill>
          <a:blip r:embed="rId3">
            <a:alphaModFix/>
          </a:blip>
          <a:stretch>
            <a:fillRect/>
          </a:stretch>
        </p:blipFill>
        <p:spPr>
          <a:xfrm>
            <a:off x="0" y="1264654"/>
            <a:ext cx="9143998" cy="2173741"/>
          </a:xfrm>
          <a:prstGeom prst="rect">
            <a:avLst/>
          </a:prstGeom>
          <a:noFill/>
          <a:ln>
            <a:noFill/>
          </a:ln>
        </p:spPr>
      </p:pic>
      <p:sp>
        <p:nvSpPr>
          <p:cNvPr id="319" name="Google Shape;319;p35"/>
          <p:cNvSpPr txBox="1"/>
          <p:nvPr/>
        </p:nvSpPr>
        <p:spPr>
          <a:xfrm>
            <a:off x="3313650" y="3787500"/>
            <a:ext cx="2516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latin typeface="Amatic SC"/>
                <a:ea typeface="Amatic SC"/>
                <a:cs typeface="Amatic SC"/>
                <a:sym typeface="Amatic SC"/>
              </a:rPr>
              <a:t>어려운 문제일수록 다양하게 접근하는 창의적 아이디어와 두려워하지 않는 도전정신</a:t>
            </a:r>
            <a:endParaRPr>
              <a:latin typeface="Amatic SC"/>
              <a:ea typeface="Amatic SC"/>
              <a:cs typeface="Amatic SC"/>
              <a:sym typeface="Amatic SC"/>
            </a:endParaRPr>
          </a:p>
        </p:txBody>
      </p:sp>
      <p:sp>
        <p:nvSpPr>
          <p:cNvPr id="320" name="Google Shape;320;p35"/>
          <p:cNvSpPr txBox="1"/>
          <p:nvPr/>
        </p:nvSpPr>
        <p:spPr>
          <a:xfrm>
            <a:off x="6315600" y="3787500"/>
            <a:ext cx="2516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a:latin typeface="Amatic SC"/>
                <a:ea typeface="Amatic SC"/>
                <a:cs typeface="Amatic SC"/>
                <a:sym typeface="Amatic SC"/>
              </a:rPr>
              <a:t>서로의 분야를 존중하며 끊임없이 소통하고 결과를 창출하는 협업능력</a:t>
            </a:r>
            <a:endParaRPr>
              <a:latin typeface="Amatic SC"/>
              <a:ea typeface="Amatic SC"/>
              <a:cs typeface="Amatic SC"/>
              <a:sym typeface="Amatic S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4" name="Shape 324"/>
        <p:cNvGrpSpPr/>
        <p:nvPr/>
      </p:nvGrpSpPr>
      <p:grpSpPr>
        <a:xfrm>
          <a:off x="0" y="0"/>
          <a:ext cx="0" cy="0"/>
          <a:chOff x="0" y="0"/>
          <a:chExt cx="0" cy="0"/>
        </a:xfrm>
      </p:grpSpPr>
      <p:sp>
        <p:nvSpPr>
          <p:cNvPr id="325" name="Google Shape;325;p36"/>
          <p:cNvSpPr txBox="1"/>
          <p:nvPr>
            <p:ph type="title"/>
          </p:nvPr>
        </p:nvSpPr>
        <p:spPr>
          <a:xfrm>
            <a:off x="-6300" y="0"/>
            <a:ext cx="9144000" cy="784800"/>
          </a:xfrm>
          <a:prstGeom prst="rect">
            <a:avLst/>
          </a:prstGeom>
          <a:solidFill>
            <a:schemeClr val="dk1"/>
          </a:solidFill>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ko"/>
              <a:t>  </a:t>
            </a:r>
            <a:r>
              <a:rPr lang="ko"/>
              <a:t>AI 기술동향</a:t>
            </a:r>
            <a:endParaRPr/>
          </a:p>
        </p:txBody>
      </p:sp>
      <p:sp>
        <p:nvSpPr>
          <p:cNvPr id="326" name="Google Shape;326;p36"/>
          <p:cNvSpPr txBox="1"/>
          <p:nvPr/>
        </p:nvSpPr>
        <p:spPr>
          <a:xfrm>
            <a:off x="311700" y="1044075"/>
            <a:ext cx="39819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500">
              <a:solidFill>
                <a:schemeClr val="dk2"/>
              </a:solidFill>
              <a:latin typeface="Source Code Pro"/>
              <a:ea typeface="Source Code Pro"/>
              <a:cs typeface="Source Code Pro"/>
              <a:sym typeface="Source Code Pro"/>
            </a:endParaRPr>
          </a:p>
        </p:txBody>
      </p:sp>
      <p:sp>
        <p:nvSpPr>
          <p:cNvPr id="327" name="Google Shape;327;p36"/>
          <p:cNvSpPr txBox="1"/>
          <p:nvPr/>
        </p:nvSpPr>
        <p:spPr>
          <a:xfrm>
            <a:off x="311700" y="926550"/>
            <a:ext cx="3981900" cy="406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300">
                <a:solidFill>
                  <a:schemeClr val="dk2"/>
                </a:solidFill>
                <a:latin typeface="Source Code Pro"/>
                <a:ea typeface="Source Code Pro"/>
                <a:cs typeface="Source Code Pro"/>
                <a:sym typeface="Source Code Pro"/>
              </a:rPr>
              <a:t>‘트윈독 TwinDoc’</a:t>
            </a:r>
            <a:endParaRPr b="1" sz="1300">
              <a:solidFill>
                <a:schemeClr val="dk2"/>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ko" sz="1300">
                <a:solidFill>
                  <a:schemeClr val="dk2"/>
                </a:solidFill>
                <a:latin typeface="Source Code Pro"/>
                <a:ea typeface="Source Code Pro"/>
                <a:cs typeface="Source Code Pro"/>
                <a:sym typeface="Source Code Pro"/>
              </a:rPr>
              <a:t>BERT기반의 챗BERT를 지도학습 등과 융합해 고객별 자연어 모델을 개발 및 관리할 수 있는NPL 전용 MLPos(머신러닝작업) 기술</a:t>
            </a:r>
            <a:endParaRPr sz="1300">
              <a:solidFill>
                <a:schemeClr val="dk2"/>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b="1" sz="1300">
              <a:solidFill>
                <a:schemeClr val="dk2"/>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ko" sz="1300">
                <a:solidFill>
                  <a:schemeClr val="dk2"/>
                </a:solidFill>
                <a:latin typeface="Source Code Pro"/>
                <a:ea typeface="Source Code Pro"/>
                <a:cs typeface="Source Code Pro"/>
                <a:sym typeface="Source Code Pro"/>
              </a:rPr>
              <a:t>‘트윈스토리 TwinStory’</a:t>
            </a:r>
            <a:endParaRPr b="1" sz="1300">
              <a:solidFill>
                <a:schemeClr val="dk2"/>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ko" sz="1300">
                <a:solidFill>
                  <a:schemeClr val="dk2"/>
                </a:solidFill>
                <a:latin typeface="Source Code Pro"/>
                <a:ea typeface="Source Code Pro"/>
                <a:cs typeface="Source Code Pro"/>
                <a:sym typeface="Source Code Pro"/>
              </a:rPr>
              <a:t>기업에서 보유한 웹사이트 및 마케팅채널에 방문한 고객 여정 및 행동패턴을 분석하여 각 고객에게 최적화된 상품 및 서비스를 추천하는 초 개인화 마케팅 분석 플랫폼</a:t>
            </a:r>
            <a:endParaRPr sz="1300">
              <a:solidFill>
                <a:schemeClr val="dk2"/>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b="1" sz="1300">
              <a:solidFill>
                <a:schemeClr val="dk2"/>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ko" sz="1300">
                <a:solidFill>
                  <a:schemeClr val="dk2"/>
                </a:solidFill>
                <a:latin typeface="Source Code Pro"/>
                <a:ea typeface="Source Code Pro"/>
                <a:cs typeface="Source Code Pro"/>
                <a:sym typeface="Source Code Pro"/>
              </a:rPr>
              <a:t>‘베이킹소다 BakingSoDA’</a:t>
            </a:r>
            <a:endParaRPr b="1" sz="1300">
              <a:solidFill>
                <a:schemeClr val="dk2"/>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ko" sz="1300">
                <a:solidFill>
                  <a:schemeClr val="dk2"/>
                </a:solidFill>
                <a:latin typeface="Source Code Pro"/>
                <a:ea typeface="Source Code Pro"/>
                <a:cs typeface="Source Code Pro"/>
                <a:sym typeface="Source Code Pro"/>
              </a:rPr>
              <a:t>비즈니스 현실의 환경과 조건들을 가상환경으로 쉽게 전환하여 AI가 학습할 수 있는 환경을 제공</a:t>
            </a:r>
            <a:endParaRPr sz="1300">
              <a:solidFill>
                <a:schemeClr val="dk2"/>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ko" sz="1300">
                <a:solidFill>
                  <a:schemeClr val="dk2"/>
                </a:solidFill>
                <a:latin typeface="Source Code Pro"/>
                <a:ea typeface="Source Code Pro"/>
                <a:cs typeface="Source Code Pro"/>
                <a:sym typeface="Source Code Pro"/>
              </a:rPr>
              <a:t>강화학습을 학습한 개발자나 분석가로 한정되어 있던 주 사용자들을 확대하여 별도의 학습 없이도 직관적으로 실행 가능한 UI기반 알고리즘 툴 제공 </a:t>
            </a:r>
            <a:endParaRPr sz="1300">
              <a:solidFill>
                <a:schemeClr val="dk2"/>
              </a:solidFill>
              <a:latin typeface="Source Code Pro"/>
              <a:ea typeface="Source Code Pro"/>
              <a:cs typeface="Source Code Pro"/>
              <a:sym typeface="Source Code Pro"/>
            </a:endParaRPr>
          </a:p>
        </p:txBody>
      </p:sp>
      <p:sp>
        <p:nvSpPr>
          <p:cNvPr id="328" name="Google Shape;328;p36"/>
          <p:cNvSpPr txBox="1"/>
          <p:nvPr/>
        </p:nvSpPr>
        <p:spPr>
          <a:xfrm>
            <a:off x="4572000" y="926550"/>
            <a:ext cx="4565700" cy="17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300">
                <a:solidFill>
                  <a:schemeClr val="dk2"/>
                </a:solidFill>
                <a:latin typeface="Source Code Pro"/>
                <a:ea typeface="Source Code Pro"/>
                <a:cs typeface="Source Code Pro"/>
                <a:sym typeface="Source Code Pro"/>
              </a:rPr>
              <a:t>‘칩앤소다 ChapNSoda’</a:t>
            </a:r>
            <a:endParaRPr b="1" sz="1300">
              <a:solidFill>
                <a:schemeClr val="dk2"/>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ko" sz="1300">
                <a:solidFill>
                  <a:schemeClr val="dk2"/>
                </a:solidFill>
                <a:latin typeface="Source Code Pro"/>
                <a:ea typeface="Source Code Pro"/>
                <a:cs typeface="Source Code Pro"/>
                <a:sym typeface="Source Code Pro"/>
              </a:rPr>
              <a:t>심층 강화학습과 시뮬레이션을 기반으로 반도체 칩 설계를 최적화, 자동화 솔루션 제공</a:t>
            </a:r>
            <a:endParaRPr sz="1300">
              <a:solidFill>
                <a:schemeClr val="dk2"/>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ko" sz="1300">
                <a:solidFill>
                  <a:schemeClr val="dk2"/>
                </a:solidFill>
                <a:latin typeface="Source Code Pro"/>
                <a:ea typeface="Source Code Pro"/>
                <a:cs typeface="Source Code Pro"/>
                <a:sym typeface="Source Code Pro"/>
              </a:rPr>
              <a:t>반도체를 설계할 때 이용하는 전자설계자동화에 기능을 추가하여 사용하는 플러그인 방식</a:t>
            </a:r>
            <a:endParaRPr sz="1300">
              <a:solidFill>
                <a:schemeClr val="dk2"/>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ko" sz="1300">
                <a:solidFill>
                  <a:schemeClr val="dk2"/>
                </a:solidFill>
                <a:latin typeface="Source Code Pro"/>
                <a:ea typeface="Source Code Pro"/>
                <a:cs typeface="Source Code Pro"/>
                <a:sym typeface="Source Code Pro"/>
              </a:rPr>
              <a:t>이를 통해 설계시간 단축, 설계작업 단순화, 비용 절감 등의 효과 기대</a:t>
            </a:r>
            <a:endParaRPr sz="1300">
              <a:solidFill>
                <a:schemeClr val="dk2"/>
              </a:solidFill>
              <a:latin typeface="Source Code Pro"/>
              <a:ea typeface="Source Code Pro"/>
              <a:cs typeface="Source Code Pro"/>
              <a:sym typeface="Source Code Pro"/>
            </a:endParaRPr>
          </a:p>
        </p:txBody>
      </p:sp>
      <p:sp>
        <p:nvSpPr>
          <p:cNvPr id="329" name="Google Shape;329;p36"/>
          <p:cNvSpPr txBox="1"/>
          <p:nvPr/>
        </p:nvSpPr>
        <p:spPr>
          <a:xfrm>
            <a:off x="4572000" y="2692050"/>
            <a:ext cx="4565700" cy="222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 sz="1300">
                <a:solidFill>
                  <a:schemeClr val="dk2"/>
                </a:solidFill>
                <a:latin typeface="Source Code Pro"/>
                <a:ea typeface="Source Code Pro"/>
                <a:cs typeface="Source Code Pro"/>
                <a:sym typeface="Source Code Pro"/>
              </a:rPr>
              <a:t>ex)</a:t>
            </a:r>
            <a:endParaRPr b="1" sz="1300">
              <a:solidFill>
                <a:schemeClr val="dk2"/>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ko" sz="1300">
                <a:solidFill>
                  <a:schemeClr val="dk2"/>
                </a:solidFill>
                <a:latin typeface="Source Code Pro"/>
                <a:ea typeface="Source Code Pro"/>
                <a:cs typeface="Source Code Pro"/>
                <a:sym typeface="Source Code Pro"/>
              </a:rPr>
              <a:t>‘AI기반 보험사기 예측시스템’ for ABL생명보험</a:t>
            </a:r>
            <a:endParaRPr b="1" sz="1300">
              <a:solidFill>
                <a:schemeClr val="dk2"/>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ko" sz="1300">
                <a:solidFill>
                  <a:schemeClr val="dk2"/>
                </a:solidFill>
                <a:latin typeface="Source Code Pro"/>
                <a:ea typeface="Source Code Pro"/>
                <a:cs typeface="Source Code Pro"/>
                <a:sym typeface="Source Code Pro"/>
              </a:rPr>
              <a:t>: 보험금 청구시 보험사기 자동감지, 이상징후 예측으로 선제적 리스크 대응</a:t>
            </a:r>
            <a:endParaRPr sz="1300">
              <a:solidFill>
                <a:schemeClr val="dk2"/>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b="1" sz="1300">
              <a:solidFill>
                <a:schemeClr val="dk2"/>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b="1" lang="ko" sz="1300">
                <a:solidFill>
                  <a:schemeClr val="dk2"/>
                </a:solidFill>
                <a:latin typeface="Source Code Pro"/>
                <a:ea typeface="Source Code Pro"/>
                <a:cs typeface="Source Code Pro"/>
                <a:sym typeface="Source Code Pro"/>
              </a:rPr>
              <a:t>‘출강 성분예측 AI 제어시스템’ for POSCO</a:t>
            </a:r>
            <a:endParaRPr b="1" sz="1300">
              <a:solidFill>
                <a:schemeClr val="dk2"/>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ko" sz="1300">
                <a:solidFill>
                  <a:schemeClr val="dk2"/>
                </a:solidFill>
                <a:latin typeface="Source Code Pro"/>
                <a:ea typeface="Source Code Pro"/>
                <a:cs typeface="Source Code Pro"/>
                <a:sym typeface="Source Code Pro"/>
              </a:rPr>
              <a:t>: AI기반 통합 성분예측 모델 개발, 제강 과정에 AI도입</a:t>
            </a:r>
            <a:endParaRPr sz="1300">
              <a:solidFill>
                <a:schemeClr val="dk2"/>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ko" sz="1300">
                <a:solidFill>
                  <a:schemeClr val="dk2"/>
                </a:solidFill>
                <a:latin typeface="Source Code Pro"/>
                <a:ea typeface="Source Code Pro"/>
                <a:cs typeface="Source Code Pro"/>
                <a:sym typeface="Source Code Pro"/>
              </a:rPr>
              <a:t>쇳물에 화학성분 정확히 예측, 안정적으로 원하는 성분 비율의 강을 생산.</a:t>
            </a:r>
            <a:endParaRPr sz="1300">
              <a:solidFill>
                <a:schemeClr val="dk2"/>
              </a:solidFill>
              <a:latin typeface="Source Code Pro"/>
              <a:ea typeface="Source Code Pro"/>
              <a:cs typeface="Source Code Pro"/>
              <a:sym typeface="Source Code Pro"/>
            </a:endParaRPr>
          </a:p>
        </p:txBody>
      </p:sp>
      <p:sp>
        <p:nvSpPr>
          <p:cNvPr id="330" name="Google Shape;330;p36"/>
          <p:cNvSpPr txBox="1"/>
          <p:nvPr/>
        </p:nvSpPr>
        <p:spPr>
          <a:xfrm>
            <a:off x="2538775" y="384675"/>
            <a:ext cx="633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cxnSp>
        <p:nvCxnSpPr>
          <p:cNvPr id="331" name="Google Shape;331;p36"/>
          <p:cNvCxnSpPr/>
          <p:nvPr/>
        </p:nvCxnSpPr>
        <p:spPr>
          <a:xfrm flipH="1">
            <a:off x="4416425" y="956175"/>
            <a:ext cx="23700" cy="4036800"/>
          </a:xfrm>
          <a:prstGeom prst="straightConnector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7"/>
          <p:cNvSpPr txBox="1"/>
          <p:nvPr>
            <p:ph type="title"/>
          </p:nvPr>
        </p:nvSpPr>
        <p:spPr>
          <a:xfrm>
            <a:off x="4877475" y="296900"/>
            <a:ext cx="44805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3600"/>
              <a:t>라이드플럭스</a:t>
            </a:r>
            <a:endParaRPr sz="3600"/>
          </a:p>
        </p:txBody>
      </p:sp>
      <p:pic>
        <p:nvPicPr>
          <p:cNvPr id="337" name="Google Shape;337;p37"/>
          <p:cNvPicPr preferRelativeResize="0"/>
          <p:nvPr/>
        </p:nvPicPr>
        <p:blipFill rotWithShape="1">
          <a:blip r:embed="rId3">
            <a:alphaModFix/>
          </a:blip>
          <a:srcRect b="0" l="12252" r="45901" t="1506"/>
          <a:stretch/>
        </p:blipFill>
        <p:spPr>
          <a:xfrm>
            <a:off x="237450" y="77550"/>
            <a:ext cx="3204474" cy="5065950"/>
          </a:xfrm>
          <a:prstGeom prst="rect">
            <a:avLst/>
          </a:prstGeom>
          <a:noFill/>
          <a:ln>
            <a:noFill/>
          </a:ln>
        </p:spPr>
      </p:pic>
      <p:sp>
        <p:nvSpPr>
          <p:cNvPr id="338" name="Google Shape;338;p37"/>
          <p:cNvSpPr txBox="1"/>
          <p:nvPr>
            <p:ph idx="1" type="body"/>
          </p:nvPr>
        </p:nvSpPr>
        <p:spPr>
          <a:xfrm>
            <a:off x="3450750" y="980350"/>
            <a:ext cx="5481000" cy="10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600"/>
              <a:t>기업소개</a:t>
            </a:r>
            <a:endParaRPr b="1" sz="1600"/>
          </a:p>
          <a:p>
            <a:pPr indent="0" lvl="0" marL="0" rtl="0" algn="l">
              <a:lnSpc>
                <a:spcPct val="150000"/>
              </a:lnSpc>
              <a:spcBef>
                <a:spcPts val="1200"/>
              </a:spcBef>
              <a:spcAft>
                <a:spcPts val="0"/>
              </a:spcAft>
              <a:buNone/>
            </a:pPr>
            <a:r>
              <a:rPr lang="ko" sz="1300"/>
              <a:t>완전 자율주행 서비스를 목표로 인지, 판단, 제어 등의           풀 스택(full stack) 소프트웨어 개발 스타트업</a:t>
            </a:r>
            <a:endParaRPr sz="13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p:txBody>
      </p:sp>
      <p:sp>
        <p:nvSpPr>
          <p:cNvPr id="339" name="Google Shape;339;p37"/>
          <p:cNvSpPr txBox="1"/>
          <p:nvPr>
            <p:ph idx="1" type="body"/>
          </p:nvPr>
        </p:nvSpPr>
        <p:spPr>
          <a:xfrm>
            <a:off x="3450750" y="3283900"/>
            <a:ext cx="5807700" cy="10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600"/>
              <a:t>인재상</a:t>
            </a:r>
            <a:endParaRPr b="1" sz="1600"/>
          </a:p>
          <a:p>
            <a:pPr indent="0" lvl="0" marL="0" rtl="0" algn="l">
              <a:lnSpc>
                <a:spcPct val="150000"/>
              </a:lnSpc>
              <a:spcBef>
                <a:spcPts val="1200"/>
              </a:spcBef>
              <a:spcAft>
                <a:spcPts val="0"/>
              </a:spcAft>
              <a:buNone/>
            </a:pPr>
            <a:r>
              <a:t/>
            </a:r>
            <a:endParaRPr/>
          </a:p>
          <a:p>
            <a:pPr indent="0" lvl="0" marL="0" rtl="0" algn="l">
              <a:lnSpc>
                <a:spcPct val="150000"/>
              </a:lnSpc>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p:txBody>
      </p:sp>
      <p:sp>
        <p:nvSpPr>
          <p:cNvPr id="340" name="Google Shape;340;p37"/>
          <p:cNvSpPr txBox="1"/>
          <p:nvPr>
            <p:ph idx="1" type="body"/>
          </p:nvPr>
        </p:nvSpPr>
        <p:spPr>
          <a:xfrm>
            <a:off x="3450750" y="1937950"/>
            <a:ext cx="4972800" cy="645000"/>
          </a:xfrm>
          <a:prstGeom prst="rect">
            <a:avLst/>
          </a:prstGeom>
        </p:spPr>
        <p:txBody>
          <a:bodyPr anchorCtr="0" anchor="t" bIns="91425" lIns="91425" spcFirstLastPara="1" rIns="91425" wrap="square" tIns="91425">
            <a:noAutofit/>
          </a:bodyPr>
          <a:lstStyle/>
          <a:p>
            <a:pPr indent="0" lvl="0" marL="0" rtl="0" algn="l">
              <a:lnSpc>
                <a:spcPct val="60000"/>
              </a:lnSpc>
              <a:spcBef>
                <a:spcPts val="1200"/>
              </a:spcBef>
              <a:spcAft>
                <a:spcPts val="0"/>
              </a:spcAft>
              <a:buNone/>
            </a:pPr>
            <a:r>
              <a:rPr lang="ko" sz="1100"/>
              <a:t>- 국토교통부 자율주행 차량 운행 허가 획득</a:t>
            </a:r>
            <a:endParaRPr sz="1100"/>
          </a:p>
          <a:p>
            <a:pPr indent="0" lvl="0" marL="0" rtl="0" algn="l">
              <a:lnSpc>
                <a:spcPct val="60000"/>
              </a:lnSpc>
              <a:spcBef>
                <a:spcPts val="1200"/>
              </a:spcBef>
              <a:spcAft>
                <a:spcPts val="0"/>
              </a:spcAft>
              <a:buNone/>
            </a:pPr>
            <a:r>
              <a:rPr lang="ko" sz="1100"/>
              <a:t>- 자율운행 서비스국내 최초 온디맨드 자율주행 셔틀 서비스 공개</a:t>
            </a:r>
            <a:endParaRPr sz="1100"/>
          </a:p>
          <a:p>
            <a:pPr indent="0" lvl="0" marL="0" rtl="0" algn="l">
              <a:lnSpc>
                <a:spcPct val="60000"/>
              </a:lnSpc>
              <a:spcBef>
                <a:spcPts val="1200"/>
              </a:spcBef>
              <a:spcAft>
                <a:spcPts val="0"/>
              </a:spcAft>
              <a:buNone/>
            </a:pPr>
            <a:r>
              <a:rPr lang="ko" sz="1100"/>
              <a:t>- 상용 자율주행 서비스를 위한 국내 최장 노선</a:t>
            </a:r>
            <a:endParaRPr sz="1100"/>
          </a:p>
          <a:p>
            <a:pPr indent="0" lvl="0" marL="0" rtl="0" algn="l">
              <a:lnSpc>
                <a:spcPct val="60000"/>
              </a:lnSpc>
              <a:spcBef>
                <a:spcPts val="1200"/>
              </a:spcBef>
              <a:spcAft>
                <a:spcPts val="0"/>
              </a:spcAft>
              <a:buNone/>
            </a:pPr>
            <a:r>
              <a:rPr lang="ko" sz="1100"/>
              <a:t>- 국내 최초 자유수상 자율주행 서비스</a:t>
            </a:r>
            <a:endParaRPr sz="1100"/>
          </a:p>
          <a:p>
            <a:pPr indent="0" lvl="0" marL="0" rtl="0" algn="l">
              <a:lnSpc>
                <a:spcPct val="60000"/>
              </a:lnSpc>
              <a:spcBef>
                <a:spcPts val="1200"/>
              </a:spcBef>
              <a:spcAft>
                <a:spcPts val="0"/>
              </a:spcAft>
              <a:buNone/>
            </a:pPr>
            <a:r>
              <a:t/>
            </a:r>
            <a:endParaRPr sz="1000"/>
          </a:p>
          <a:p>
            <a:pPr indent="0" lvl="0" marL="0" rtl="0" algn="l">
              <a:lnSpc>
                <a:spcPct val="60000"/>
              </a:lnSpc>
              <a:spcBef>
                <a:spcPts val="1200"/>
              </a:spcBef>
              <a:spcAft>
                <a:spcPts val="0"/>
              </a:spcAft>
              <a:buNone/>
            </a:pPr>
            <a:r>
              <a:t/>
            </a:r>
            <a:endParaRPr sz="1000"/>
          </a:p>
          <a:p>
            <a:pPr indent="0" lvl="0" marL="0" rtl="0" algn="l">
              <a:lnSpc>
                <a:spcPct val="60000"/>
              </a:lnSpc>
              <a:spcBef>
                <a:spcPts val="1200"/>
              </a:spcBef>
              <a:spcAft>
                <a:spcPts val="0"/>
              </a:spcAft>
              <a:buNone/>
            </a:pPr>
            <a:r>
              <a:t/>
            </a:r>
            <a:endParaRPr sz="1000"/>
          </a:p>
          <a:p>
            <a:pPr indent="0" lvl="0" marL="0" rtl="0" algn="just">
              <a:lnSpc>
                <a:spcPct val="60000"/>
              </a:lnSpc>
              <a:spcBef>
                <a:spcPts val="1200"/>
              </a:spcBef>
              <a:spcAft>
                <a:spcPts val="1200"/>
              </a:spcAft>
              <a:buNone/>
            </a:pPr>
            <a:r>
              <a:t/>
            </a:r>
            <a:endParaRPr sz="1000"/>
          </a:p>
        </p:txBody>
      </p:sp>
      <p:sp>
        <p:nvSpPr>
          <p:cNvPr id="341" name="Google Shape;341;p37"/>
          <p:cNvSpPr txBox="1"/>
          <p:nvPr>
            <p:ph idx="1" type="body"/>
          </p:nvPr>
        </p:nvSpPr>
        <p:spPr>
          <a:xfrm>
            <a:off x="3450750" y="3561300"/>
            <a:ext cx="5807700" cy="6450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ko"/>
              <a:t>· 자율주행 기술로 도로 사용자의 안전에 대한 깊은 책임감을 갖는 인재</a:t>
            </a:r>
            <a:endParaRPr/>
          </a:p>
          <a:p>
            <a:pPr indent="0" lvl="0" marL="0" rtl="0" algn="l">
              <a:lnSpc>
                <a:spcPct val="115000"/>
              </a:lnSpc>
              <a:spcBef>
                <a:spcPts val="1200"/>
              </a:spcBef>
              <a:spcAft>
                <a:spcPts val="0"/>
              </a:spcAft>
              <a:buNone/>
            </a:pPr>
            <a:r>
              <a:rPr lang="ko"/>
              <a:t>· 협력의 가치를 중시하는 플레이어로 활약하는 인재</a:t>
            </a:r>
            <a:endParaRPr/>
          </a:p>
          <a:p>
            <a:pPr indent="0" lvl="0" marL="0" rtl="0" algn="l">
              <a:lnSpc>
                <a:spcPct val="115000"/>
              </a:lnSpc>
              <a:spcBef>
                <a:spcPts val="1200"/>
              </a:spcBef>
              <a:spcAft>
                <a:spcPts val="0"/>
              </a:spcAft>
              <a:buNone/>
            </a:pPr>
            <a:r>
              <a:rPr lang="ko"/>
              <a:t>· 최신 기술을 다루기 위한 빠른 학습 능력과 성장 잠재력을 갖춘 인재</a:t>
            </a:r>
            <a:endParaRPr/>
          </a:p>
          <a:p>
            <a:pPr indent="0" lvl="0" marL="0" rtl="0" algn="l">
              <a:lnSpc>
                <a:spcPct val="60000"/>
              </a:lnSpc>
              <a:spcBef>
                <a:spcPts val="1200"/>
              </a:spcBef>
              <a:spcAft>
                <a:spcPts val="0"/>
              </a:spcAft>
              <a:buNone/>
            </a:pPr>
            <a:r>
              <a:t/>
            </a:r>
            <a:endParaRPr sz="1000"/>
          </a:p>
          <a:p>
            <a:pPr indent="0" lvl="0" marL="0" rtl="0" algn="l">
              <a:lnSpc>
                <a:spcPct val="60000"/>
              </a:lnSpc>
              <a:spcBef>
                <a:spcPts val="1200"/>
              </a:spcBef>
              <a:spcAft>
                <a:spcPts val="0"/>
              </a:spcAft>
              <a:buNone/>
            </a:pPr>
            <a:r>
              <a:t/>
            </a:r>
            <a:endParaRPr sz="1000"/>
          </a:p>
          <a:p>
            <a:pPr indent="0" lvl="0" marL="0" rtl="0" algn="l">
              <a:lnSpc>
                <a:spcPct val="60000"/>
              </a:lnSpc>
              <a:spcBef>
                <a:spcPts val="1200"/>
              </a:spcBef>
              <a:spcAft>
                <a:spcPts val="0"/>
              </a:spcAft>
              <a:buNone/>
            </a:pPr>
            <a:r>
              <a:t/>
            </a:r>
            <a:endParaRPr sz="1000"/>
          </a:p>
          <a:p>
            <a:pPr indent="0" lvl="0" marL="0" rtl="0" algn="just">
              <a:lnSpc>
                <a:spcPct val="60000"/>
              </a:lnSpc>
              <a:spcBef>
                <a:spcPts val="1200"/>
              </a:spcBef>
              <a:spcAft>
                <a:spcPts val="1200"/>
              </a:spcAft>
              <a:buNone/>
            </a:pPr>
            <a:r>
              <a:t/>
            </a:r>
            <a:endParaRPr sz="1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grpSp>
        <p:nvGrpSpPr>
          <p:cNvPr id="346" name="Google Shape;346;p38"/>
          <p:cNvGrpSpPr/>
          <p:nvPr/>
        </p:nvGrpSpPr>
        <p:grpSpPr>
          <a:xfrm>
            <a:off x="0" y="-33350"/>
            <a:ext cx="9144350" cy="1016525"/>
            <a:chOff x="-129346" y="1"/>
            <a:chExt cx="8519846" cy="1168285"/>
          </a:xfrm>
        </p:grpSpPr>
        <p:pic>
          <p:nvPicPr>
            <p:cNvPr id="347" name="Google Shape;347;p38"/>
            <p:cNvPicPr preferRelativeResize="0"/>
            <p:nvPr/>
          </p:nvPicPr>
          <p:blipFill rotWithShape="1">
            <a:blip r:embed="rId3">
              <a:alphaModFix/>
            </a:blip>
            <a:srcRect b="-7649" l="879" r="74062" t="7649"/>
            <a:stretch/>
          </p:blipFill>
          <p:spPr>
            <a:xfrm>
              <a:off x="-129346" y="1"/>
              <a:ext cx="4318017" cy="1168285"/>
            </a:xfrm>
            <a:prstGeom prst="rect">
              <a:avLst/>
            </a:prstGeom>
            <a:noFill/>
            <a:ln>
              <a:noFill/>
            </a:ln>
          </p:spPr>
        </p:pic>
        <p:pic>
          <p:nvPicPr>
            <p:cNvPr id="348" name="Google Shape;348;p38"/>
            <p:cNvPicPr preferRelativeResize="0"/>
            <p:nvPr/>
          </p:nvPicPr>
          <p:blipFill rotWithShape="1">
            <a:blip r:embed="rId3">
              <a:alphaModFix/>
            </a:blip>
            <a:srcRect b="-7649" l="3414" r="11645" t="7649"/>
            <a:stretch/>
          </p:blipFill>
          <p:spPr>
            <a:xfrm>
              <a:off x="4130413" y="1"/>
              <a:ext cx="4260086" cy="1168285"/>
            </a:xfrm>
            <a:prstGeom prst="rect">
              <a:avLst/>
            </a:prstGeom>
            <a:noFill/>
            <a:ln>
              <a:noFill/>
            </a:ln>
          </p:spPr>
        </p:pic>
      </p:grpSp>
      <p:sp>
        <p:nvSpPr>
          <p:cNvPr id="349" name="Google Shape;349;p3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AI기술동향 - </a:t>
            </a:r>
            <a:r>
              <a:rPr lang="ko" sz="2000"/>
              <a:t>현재</a:t>
            </a:r>
            <a:endParaRPr sz="2000"/>
          </a:p>
        </p:txBody>
      </p:sp>
      <p:grpSp>
        <p:nvGrpSpPr>
          <p:cNvPr id="350" name="Google Shape;350;p38"/>
          <p:cNvGrpSpPr/>
          <p:nvPr/>
        </p:nvGrpSpPr>
        <p:grpSpPr>
          <a:xfrm>
            <a:off x="-150" y="2952750"/>
            <a:ext cx="9144300" cy="1263300"/>
            <a:chOff x="0" y="2622875"/>
            <a:chExt cx="9144300" cy="1263300"/>
          </a:xfrm>
        </p:grpSpPr>
        <p:sp>
          <p:nvSpPr>
            <p:cNvPr id="351" name="Google Shape;351;p38"/>
            <p:cNvSpPr/>
            <p:nvPr/>
          </p:nvSpPr>
          <p:spPr>
            <a:xfrm>
              <a:off x="0" y="2622875"/>
              <a:ext cx="9144300" cy="126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2" name="Google Shape;352;p38"/>
            <p:cNvPicPr preferRelativeResize="0"/>
            <p:nvPr/>
          </p:nvPicPr>
          <p:blipFill rotWithShape="1">
            <a:blip r:embed="rId4">
              <a:alphaModFix/>
            </a:blip>
            <a:srcRect b="5321" l="3623" r="0" t="7865"/>
            <a:stretch/>
          </p:blipFill>
          <p:spPr>
            <a:xfrm>
              <a:off x="104425" y="2675700"/>
              <a:ext cx="1720475" cy="1146975"/>
            </a:xfrm>
            <a:prstGeom prst="rect">
              <a:avLst/>
            </a:prstGeom>
            <a:noFill/>
            <a:ln>
              <a:noFill/>
            </a:ln>
          </p:spPr>
        </p:pic>
        <p:pic>
          <p:nvPicPr>
            <p:cNvPr id="353" name="Google Shape;353;p38"/>
            <p:cNvPicPr preferRelativeResize="0"/>
            <p:nvPr/>
          </p:nvPicPr>
          <p:blipFill rotWithShape="1">
            <a:blip r:embed="rId5">
              <a:alphaModFix/>
            </a:blip>
            <a:srcRect b="3795" l="6881" r="0" t="3405"/>
            <a:stretch/>
          </p:blipFill>
          <p:spPr>
            <a:xfrm>
              <a:off x="1952075" y="2675700"/>
              <a:ext cx="1720476" cy="1146975"/>
            </a:xfrm>
            <a:prstGeom prst="rect">
              <a:avLst/>
            </a:prstGeom>
            <a:noFill/>
            <a:ln>
              <a:noFill/>
            </a:ln>
          </p:spPr>
        </p:pic>
        <p:pic>
          <p:nvPicPr>
            <p:cNvPr id="354" name="Google Shape;354;p38"/>
            <p:cNvPicPr preferRelativeResize="0"/>
            <p:nvPr/>
          </p:nvPicPr>
          <p:blipFill rotWithShape="1">
            <a:blip r:embed="rId6">
              <a:alphaModFix/>
            </a:blip>
            <a:srcRect b="0" l="0" r="0" t="0"/>
            <a:stretch/>
          </p:blipFill>
          <p:spPr>
            <a:xfrm>
              <a:off x="3672550" y="2675700"/>
              <a:ext cx="1720475" cy="1146975"/>
            </a:xfrm>
            <a:prstGeom prst="rect">
              <a:avLst/>
            </a:prstGeom>
            <a:noFill/>
            <a:ln>
              <a:noFill/>
            </a:ln>
          </p:spPr>
        </p:pic>
        <p:pic>
          <p:nvPicPr>
            <p:cNvPr id="355" name="Google Shape;355;p38"/>
            <p:cNvPicPr preferRelativeResize="0"/>
            <p:nvPr/>
          </p:nvPicPr>
          <p:blipFill>
            <a:blip r:embed="rId7">
              <a:alphaModFix/>
            </a:blip>
            <a:stretch>
              <a:fillRect/>
            </a:stretch>
          </p:blipFill>
          <p:spPr>
            <a:xfrm>
              <a:off x="5469224" y="2674306"/>
              <a:ext cx="1720475" cy="1149771"/>
            </a:xfrm>
            <a:prstGeom prst="rect">
              <a:avLst/>
            </a:prstGeom>
            <a:noFill/>
            <a:ln>
              <a:noFill/>
            </a:ln>
          </p:spPr>
        </p:pic>
        <p:pic>
          <p:nvPicPr>
            <p:cNvPr id="356" name="Google Shape;356;p38"/>
            <p:cNvPicPr preferRelativeResize="0"/>
            <p:nvPr/>
          </p:nvPicPr>
          <p:blipFill>
            <a:blip r:embed="rId8">
              <a:alphaModFix/>
            </a:blip>
            <a:stretch>
              <a:fillRect/>
            </a:stretch>
          </p:blipFill>
          <p:spPr>
            <a:xfrm>
              <a:off x="7785625" y="2672900"/>
              <a:ext cx="1166628" cy="1149775"/>
            </a:xfrm>
            <a:prstGeom prst="rect">
              <a:avLst/>
            </a:prstGeom>
            <a:noFill/>
            <a:ln>
              <a:noFill/>
            </a:ln>
          </p:spPr>
        </p:pic>
        <p:pic>
          <p:nvPicPr>
            <p:cNvPr id="357" name="Google Shape;357;p38"/>
            <p:cNvPicPr preferRelativeResize="0"/>
            <p:nvPr/>
          </p:nvPicPr>
          <p:blipFill rotWithShape="1">
            <a:blip r:embed="rId9">
              <a:alphaModFix/>
            </a:blip>
            <a:srcRect b="0" l="18427" r="0" t="0"/>
            <a:stretch/>
          </p:blipFill>
          <p:spPr>
            <a:xfrm>
              <a:off x="7295850" y="2775650"/>
              <a:ext cx="318934" cy="1016525"/>
            </a:xfrm>
            <a:prstGeom prst="rect">
              <a:avLst/>
            </a:prstGeom>
            <a:noFill/>
            <a:ln>
              <a:noFill/>
            </a:ln>
          </p:spPr>
        </p:pic>
      </p:grpSp>
      <p:sp>
        <p:nvSpPr>
          <p:cNvPr id="358" name="Google Shape;358;p38"/>
          <p:cNvSpPr txBox="1"/>
          <p:nvPr>
            <p:ph idx="1" type="body"/>
          </p:nvPr>
        </p:nvSpPr>
        <p:spPr>
          <a:xfrm>
            <a:off x="473000" y="4311250"/>
            <a:ext cx="1473300" cy="645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ko" sz="1000"/>
              <a:t>자율주행차의  정확한 위치, 자세 및 움직임 결정</a:t>
            </a:r>
            <a:endParaRPr sz="1000"/>
          </a:p>
        </p:txBody>
      </p:sp>
      <p:sp>
        <p:nvSpPr>
          <p:cNvPr id="359" name="Google Shape;359;p38"/>
          <p:cNvSpPr txBox="1"/>
          <p:nvPr>
            <p:ph idx="1" type="body"/>
          </p:nvPr>
        </p:nvSpPr>
        <p:spPr>
          <a:xfrm>
            <a:off x="2309975" y="4311250"/>
            <a:ext cx="1473300" cy="358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ko" sz="1000"/>
              <a:t>주변 도로 상황 인식</a:t>
            </a:r>
            <a:endParaRPr sz="1000"/>
          </a:p>
        </p:txBody>
      </p:sp>
      <p:sp>
        <p:nvSpPr>
          <p:cNvPr id="360" name="Google Shape;360;p38"/>
          <p:cNvSpPr txBox="1"/>
          <p:nvPr>
            <p:ph idx="1" type="body"/>
          </p:nvPr>
        </p:nvSpPr>
        <p:spPr>
          <a:xfrm>
            <a:off x="4066275" y="4311250"/>
            <a:ext cx="1473300" cy="483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ko" sz="1000"/>
              <a:t>도로이용자의   움직임 예측</a:t>
            </a:r>
            <a:endParaRPr sz="1000"/>
          </a:p>
        </p:txBody>
      </p:sp>
      <p:sp>
        <p:nvSpPr>
          <p:cNvPr id="361" name="Google Shape;361;p38"/>
          <p:cNvSpPr txBox="1"/>
          <p:nvPr>
            <p:ph idx="1" type="body"/>
          </p:nvPr>
        </p:nvSpPr>
        <p:spPr>
          <a:xfrm>
            <a:off x="5777775" y="4311250"/>
            <a:ext cx="1473300" cy="645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ko" sz="1000"/>
              <a:t>예측된 상황에 기반한 가장 바람직한 결정</a:t>
            </a:r>
            <a:endParaRPr sz="1000"/>
          </a:p>
        </p:txBody>
      </p:sp>
      <p:sp>
        <p:nvSpPr>
          <p:cNvPr id="362" name="Google Shape;362;p38"/>
          <p:cNvSpPr txBox="1"/>
          <p:nvPr>
            <p:ph idx="1" type="body"/>
          </p:nvPr>
        </p:nvSpPr>
        <p:spPr>
          <a:xfrm>
            <a:off x="196000" y="1189950"/>
            <a:ext cx="8948400" cy="1381800"/>
          </a:xfrm>
          <a:prstGeom prst="rect">
            <a:avLst/>
          </a:prstGeom>
        </p:spPr>
        <p:txBody>
          <a:bodyPr anchorCtr="0" anchor="t" bIns="90000" lIns="91425" spcFirstLastPara="1" rIns="91425" wrap="square" tIns="91425">
            <a:noAutofit/>
          </a:bodyPr>
          <a:lstStyle/>
          <a:p>
            <a:pPr indent="0" lvl="0" marL="0" rtl="0" algn="l">
              <a:spcBef>
                <a:spcPts val="1200"/>
              </a:spcBef>
              <a:spcAft>
                <a:spcPts val="0"/>
              </a:spcAft>
              <a:buNone/>
            </a:pPr>
            <a:r>
              <a:rPr lang="ko"/>
              <a:t>· </a:t>
            </a:r>
            <a:r>
              <a:rPr lang="ko" sz="1300"/>
              <a:t>자율주행 소프트웨어 기술</a:t>
            </a:r>
            <a:endParaRPr sz="1300"/>
          </a:p>
          <a:p>
            <a:pPr indent="0" lvl="0" marL="0" rtl="0" algn="l">
              <a:lnSpc>
                <a:spcPct val="150000"/>
              </a:lnSpc>
              <a:spcBef>
                <a:spcPts val="1200"/>
              </a:spcBef>
              <a:spcAft>
                <a:spcPts val="0"/>
              </a:spcAft>
              <a:buNone/>
            </a:pPr>
            <a:r>
              <a:rPr lang="ko"/>
              <a:t>  </a:t>
            </a:r>
            <a:r>
              <a:rPr b="1" lang="ko"/>
              <a:t>‘조건부 자동화(Conditional Automation)’ Level 3</a:t>
            </a:r>
            <a:r>
              <a:rPr lang="ko"/>
              <a:t> : </a:t>
            </a:r>
            <a:r>
              <a:rPr lang="ko"/>
              <a:t>시스템이 특정구간 내 운전 조작의 모든 측면을 제어.            시스템 요청시, 운전자가 적절한 개입과 지원을 통해 자동차를 제어하며 그에 따른 책임도 운전자가 보유함.</a:t>
            </a:r>
            <a:endParaRPr/>
          </a:p>
          <a:p>
            <a:pPr indent="0" lvl="0" marL="0" rtl="0" algn="l">
              <a:spcBef>
                <a:spcPts val="1200"/>
              </a:spcBef>
              <a:spcAft>
                <a:spcPts val="0"/>
              </a:spcAft>
              <a:buNone/>
            </a:pPr>
            <a:r>
              <a:rPr lang="ko"/>
              <a:t>  </a:t>
            </a:r>
            <a:r>
              <a:rPr b="1" lang="ko"/>
              <a:t>End-to-End 풀스택(Full Stack) SW 솔루션</a:t>
            </a:r>
            <a:r>
              <a:rPr lang="ko"/>
              <a:t> : '측위-인지-예측-계획-제어'를 한 번에 수행하는 기술</a:t>
            </a:r>
            <a:endParaRPr/>
          </a:p>
          <a:p>
            <a:pPr indent="0" lvl="0" marL="0" rtl="0" algn="l">
              <a:spcBef>
                <a:spcPts val="1200"/>
              </a:spcBef>
              <a:spcAft>
                <a:spcPts val="1200"/>
              </a:spcAft>
              <a:buNone/>
            </a:pPr>
            <a:r>
              <a:rPr lang="ko"/>
              <a:t>  </a:t>
            </a:r>
            <a:endParaRPr sz="1300"/>
          </a:p>
        </p:txBody>
      </p:sp>
      <p:sp>
        <p:nvSpPr>
          <p:cNvPr id="363" name="Google Shape;363;p38"/>
          <p:cNvSpPr txBox="1"/>
          <p:nvPr>
            <p:ph idx="1" type="body"/>
          </p:nvPr>
        </p:nvSpPr>
        <p:spPr>
          <a:xfrm>
            <a:off x="7489275" y="4311250"/>
            <a:ext cx="1473300" cy="483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ko" sz="1000"/>
              <a:t>결과에 따른 자율주행차량 제어</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grpSp>
        <p:nvGrpSpPr>
          <p:cNvPr id="368" name="Google Shape;368;p39"/>
          <p:cNvGrpSpPr/>
          <p:nvPr/>
        </p:nvGrpSpPr>
        <p:grpSpPr>
          <a:xfrm>
            <a:off x="0" y="-33350"/>
            <a:ext cx="9144350" cy="1016525"/>
            <a:chOff x="-129346" y="1"/>
            <a:chExt cx="8519846" cy="1168285"/>
          </a:xfrm>
        </p:grpSpPr>
        <p:pic>
          <p:nvPicPr>
            <p:cNvPr id="369" name="Google Shape;369;p39"/>
            <p:cNvPicPr preferRelativeResize="0"/>
            <p:nvPr/>
          </p:nvPicPr>
          <p:blipFill rotWithShape="1">
            <a:blip r:embed="rId3">
              <a:alphaModFix/>
            </a:blip>
            <a:srcRect b="-7649" l="879" r="74062" t="7649"/>
            <a:stretch/>
          </p:blipFill>
          <p:spPr>
            <a:xfrm>
              <a:off x="-129346" y="1"/>
              <a:ext cx="4318017" cy="1168285"/>
            </a:xfrm>
            <a:prstGeom prst="rect">
              <a:avLst/>
            </a:prstGeom>
            <a:noFill/>
            <a:ln>
              <a:noFill/>
            </a:ln>
          </p:spPr>
        </p:pic>
        <p:pic>
          <p:nvPicPr>
            <p:cNvPr id="370" name="Google Shape;370;p39"/>
            <p:cNvPicPr preferRelativeResize="0"/>
            <p:nvPr/>
          </p:nvPicPr>
          <p:blipFill rotWithShape="1">
            <a:blip r:embed="rId3">
              <a:alphaModFix/>
            </a:blip>
            <a:srcRect b="-7649" l="3414" r="11645" t="7649"/>
            <a:stretch/>
          </p:blipFill>
          <p:spPr>
            <a:xfrm>
              <a:off x="4130413" y="1"/>
              <a:ext cx="4260086" cy="1168285"/>
            </a:xfrm>
            <a:prstGeom prst="rect">
              <a:avLst/>
            </a:prstGeom>
            <a:noFill/>
            <a:ln>
              <a:noFill/>
            </a:ln>
          </p:spPr>
        </p:pic>
      </p:grpSp>
      <p:sp>
        <p:nvSpPr>
          <p:cNvPr id="371" name="Google Shape;371;p3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AI</a:t>
            </a:r>
            <a:r>
              <a:rPr lang="ko"/>
              <a:t>기술동향 - </a:t>
            </a:r>
            <a:r>
              <a:rPr lang="ko" sz="2000"/>
              <a:t>현재</a:t>
            </a:r>
            <a:endParaRPr sz="2000"/>
          </a:p>
        </p:txBody>
      </p:sp>
      <p:sp>
        <p:nvSpPr>
          <p:cNvPr id="372" name="Google Shape;372;p39"/>
          <p:cNvSpPr txBox="1"/>
          <p:nvPr>
            <p:ph idx="1" type="body"/>
          </p:nvPr>
        </p:nvSpPr>
        <p:spPr>
          <a:xfrm>
            <a:off x="464650" y="1522625"/>
            <a:ext cx="1911900" cy="580800"/>
          </a:xfrm>
          <a:prstGeom prst="rect">
            <a:avLst/>
          </a:prstGeom>
        </p:spPr>
        <p:txBody>
          <a:bodyPr anchorCtr="0" anchor="t" bIns="90000" lIns="91425" spcFirstLastPara="1" rIns="91425" wrap="square" tIns="91425">
            <a:noAutofit/>
          </a:bodyPr>
          <a:lstStyle/>
          <a:p>
            <a:pPr indent="0" lvl="0" marL="0" rtl="0" algn="l">
              <a:spcBef>
                <a:spcPts val="1200"/>
              </a:spcBef>
              <a:spcAft>
                <a:spcPts val="0"/>
              </a:spcAft>
              <a:buNone/>
            </a:pPr>
            <a:r>
              <a:rPr b="1" lang="ko" sz="1300"/>
              <a:t>고정밀지도(HD map)</a:t>
            </a:r>
            <a:endParaRPr b="1" sz="1300"/>
          </a:p>
          <a:p>
            <a:pPr indent="0" lvl="0" marL="0" rtl="0" algn="l">
              <a:spcBef>
                <a:spcPts val="1200"/>
              </a:spcBef>
              <a:spcAft>
                <a:spcPts val="0"/>
              </a:spcAft>
              <a:buNone/>
            </a:pPr>
            <a:r>
              <a:rPr lang="ko"/>
              <a:t>  </a:t>
            </a:r>
            <a:endParaRPr/>
          </a:p>
          <a:p>
            <a:pPr indent="0" lvl="0" marL="0" rtl="0" algn="l">
              <a:spcBef>
                <a:spcPts val="1200"/>
              </a:spcBef>
              <a:spcAft>
                <a:spcPts val="1200"/>
              </a:spcAft>
              <a:buNone/>
            </a:pPr>
            <a:r>
              <a:t/>
            </a:r>
            <a:endParaRPr sz="1300"/>
          </a:p>
        </p:txBody>
      </p:sp>
      <p:sp>
        <p:nvSpPr>
          <p:cNvPr id="373" name="Google Shape;373;p39"/>
          <p:cNvSpPr txBox="1"/>
          <p:nvPr>
            <p:ph idx="1" type="body"/>
          </p:nvPr>
        </p:nvSpPr>
        <p:spPr>
          <a:xfrm>
            <a:off x="3379675" y="1525425"/>
            <a:ext cx="2385000" cy="580800"/>
          </a:xfrm>
          <a:prstGeom prst="rect">
            <a:avLst/>
          </a:prstGeom>
        </p:spPr>
        <p:txBody>
          <a:bodyPr anchorCtr="0" anchor="t" bIns="90000" lIns="91425" spcFirstLastPara="1" rIns="91425" wrap="square" tIns="91425">
            <a:noAutofit/>
          </a:bodyPr>
          <a:lstStyle/>
          <a:p>
            <a:pPr indent="0" lvl="0" marL="0" rtl="0" algn="l">
              <a:spcBef>
                <a:spcPts val="1200"/>
              </a:spcBef>
              <a:spcAft>
                <a:spcPts val="0"/>
              </a:spcAft>
              <a:buNone/>
            </a:pPr>
            <a:r>
              <a:rPr b="1" lang="ko" sz="1300"/>
              <a:t>인공지능 데이터(AI Data)</a:t>
            </a:r>
            <a:endParaRPr b="1" sz="1300"/>
          </a:p>
          <a:p>
            <a:pPr indent="0" lvl="0" marL="0" rtl="0" algn="l">
              <a:spcBef>
                <a:spcPts val="1200"/>
              </a:spcBef>
              <a:spcAft>
                <a:spcPts val="0"/>
              </a:spcAft>
              <a:buNone/>
            </a:pPr>
            <a:r>
              <a:rPr lang="ko"/>
              <a:t>  </a:t>
            </a:r>
            <a:endParaRPr/>
          </a:p>
          <a:p>
            <a:pPr indent="0" lvl="0" marL="0" rtl="0" algn="l">
              <a:spcBef>
                <a:spcPts val="1200"/>
              </a:spcBef>
              <a:spcAft>
                <a:spcPts val="1200"/>
              </a:spcAft>
              <a:buNone/>
            </a:pPr>
            <a:r>
              <a:t/>
            </a:r>
            <a:endParaRPr sz="1300"/>
          </a:p>
        </p:txBody>
      </p:sp>
      <p:sp>
        <p:nvSpPr>
          <p:cNvPr id="374" name="Google Shape;374;p39"/>
          <p:cNvSpPr txBox="1"/>
          <p:nvPr>
            <p:ph idx="1" type="body"/>
          </p:nvPr>
        </p:nvSpPr>
        <p:spPr>
          <a:xfrm>
            <a:off x="6049925" y="1480725"/>
            <a:ext cx="2745000" cy="670200"/>
          </a:xfrm>
          <a:prstGeom prst="rect">
            <a:avLst/>
          </a:prstGeom>
        </p:spPr>
        <p:txBody>
          <a:bodyPr anchorCtr="0" anchor="t" bIns="90000" lIns="91425" spcFirstLastPara="1" rIns="91425" wrap="square" tIns="91425">
            <a:noAutofit/>
          </a:bodyPr>
          <a:lstStyle/>
          <a:p>
            <a:pPr indent="0" lvl="0" marL="0" rtl="0" algn="ctr">
              <a:lnSpc>
                <a:spcPct val="50000"/>
              </a:lnSpc>
              <a:spcBef>
                <a:spcPts val="1200"/>
              </a:spcBef>
              <a:spcAft>
                <a:spcPts val="0"/>
              </a:spcAft>
              <a:buNone/>
            </a:pPr>
            <a:r>
              <a:rPr b="1" lang="ko" sz="1300"/>
              <a:t>탑승객 인터페이스</a:t>
            </a:r>
            <a:endParaRPr b="1" sz="1300"/>
          </a:p>
          <a:p>
            <a:pPr indent="0" lvl="0" marL="0" rtl="0" algn="ctr">
              <a:lnSpc>
                <a:spcPct val="50000"/>
              </a:lnSpc>
              <a:spcBef>
                <a:spcPts val="1200"/>
              </a:spcBef>
              <a:spcAft>
                <a:spcPts val="0"/>
              </a:spcAft>
              <a:buNone/>
            </a:pPr>
            <a:r>
              <a:rPr b="1" lang="ko" sz="1100"/>
              <a:t>(Passenger UI)</a:t>
            </a:r>
            <a:endParaRPr b="1" sz="1100"/>
          </a:p>
          <a:p>
            <a:pPr indent="0" lvl="0" marL="0" rtl="0" algn="ctr">
              <a:lnSpc>
                <a:spcPct val="50000"/>
              </a:lnSpc>
              <a:spcBef>
                <a:spcPts val="1200"/>
              </a:spcBef>
              <a:spcAft>
                <a:spcPts val="0"/>
              </a:spcAft>
              <a:buNone/>
            </a:pPr>
            <a:r>
              <a:rPr lang="ko"/>
              <a:t>  </a:t>
            </a:r>
            <a:endParaRPr/>
          </a:p>
          <a:p>
            <a:pPr indent="0" lvl="0" marL="0" rtl="0" algn="ctr">
              <a:lnSpc>
                <a:spcPct val="50000"/>
              </a:lnSpc>
              <a:spcBef>
                <a:spcPts val="1200"/>
              </a:spcBef>
              <a:spcAft>
                <a:spcPts val="1200"/>
              </a:spcAft>
              <a:buNone/>
            </a:pPr>
            <a:r>
              <a:t/>
            </a:r>
            <a:endParaRPr sz="1300"/>
          </a:p>
        </p:txBody>
      </p:sp>
      <p:sp>
        <p:nvSpPr>
          <p:cNvPr id="375" name="Google Shape;375;p39"/>
          <p:cNvSpPr txBox="1"/>
          <p:nvPr>
            <p:ph idx="1" type="body"/>
          </p:nvPr>
        </p:nvSpPr>
        <p:spPr>
          <a:xfrm>
            <a:off x="196000" y="3455000"/>
            <a:ext cx="2808000" cy="645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ko" sz="1000"/>
              <a:t>자율주행을 위해 센티미터(cm) 수준의 정밀도를 갖춘 3D 입체 지도</a:t>
            </a:r>
            <a:endParaRPr sz="1000"/>
          </a:p>
          <a:p>
            <a:pPr indent="0" lvl="0" marL="0" rtl="0" algn="l">
              <a:spcBef>
                <a:spcPts val="1200"/>
              </a:spcBef>
              <a:spcAft>
                <a:spcPts val="0"/>
              </a:spcAft>
              <a:buNone/>
            </a:pPr>
            <a:r>
              <a:rPr lang="ko" sz="1000"/>
              <a:t>자율주행의 의사결정 프로세스에서     안전한 자율주행을 위해 세밀한 지역적 정보를 담은 데이터를 보완적으로 사용가능</a:t>
            </a:r>
            <a:endParaRPr sz="1000"/>
          </a:p>
          <a:p>
            <a:pPr indent="0" lvl="0" marL="0" rtl="0" algn="l">
              <a:spcBef>
                <a:spcPts val="1200"/>
              </a:spcBef>
              <a:spcAft>
                <a:spcPts val="0"/>
              </a:spcAft>
              <a:buNone/>
            </a:pPr>
            <a:r>
              <a:t/>
            </a:r>
            <a:endParaRPr sz="1000"/>
          </a:p>
          <a:p>
            <a:pPr indent="0" lvl="0" marL="0" rtl="0" algn="just">
              <a:spcBef>
                <a:spcPts val="1200"/>
              </a:spcBef>
              <a:spcAft>
                <a:spcPts val="1600"/>
              </a:spcAft>
              <a:buNone/>
            </a:pPr>
            <a:r>
              <a:t/>
            </a:r>
            <a:endParaRPr sz="1000"/>
          </a:p>
        </p:txBody>
      </p:sp>
      <p:sp>
        <p:nvSpPr>
          <p:cNvPr id="376" name="Google Shape;376;p39"/>
          <p:cNvSpPr txBox="1"/>
          <p:nvPr>
            <p:ph idx="1" type="body"/>
          </p:nvPr>
        </p:nvSpPr>
        <p:spPr>
          <a:xfrm>
            <a:off x="3199675" y="3383575"/>
            <a:ext cx="2745000" cy="645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ko" sz="1000"/>
              <a:t>주행 과정에서 얻게 된 무수히 많은 데이터를 자율주행에 사용하기 위해 데이터 학습과 추론을 이끌어내는 연산장치가 필요</a:t>
            </a:r>
            <a:endParaRPr sz="1000"/>
          </a:p>
          <a:p>
            <a:pPr indent="0" lvl="0" marL="0" rtl="0" algn="l">
              <a:spcBef>
                <a:spcPts val="1200"/>
              </a:spcBef>
              <a:spcAft>
                <a:spcPts val="0"/>
              </a:spcAft>
              <a:buNone/>
            </a:pPr>
            <a:r>
              <a:t/>
            </a:r>
            <a:endParaRPr sz="1000"/>
          </a:p>
          <a:p>
            <a:pPr indent="0" lvl="0" marL="0" rtl="0" algn="l">
              <a:spcBef>
                <a:spcPts val="1200"/>
              </a:spcBef>
              <a:spcAft>
                <a:spcPts val="0"/>
              </a:spcAft>
              <a:buNone/>
            </a:pPr>
            <a:r>
              <a:t/>
            </a:r>
            <a:endParaRPr sz="1000"/>
          </a:p>
          <a:p>
            <a:pPr indent="0" lvl="0" marL="0" rtl="0" algn="l">
              <a:spcBef>
                <a:spcPts val="1200"/>
              </a:spcBef>
              <a:spcAft>
                <a:spcPts val="0"/>
              </a:spcAft>
              <a:buNone/>
            </a:pPr>
            <a:r>
              <a:t/>
            </a:r>
            <a:endParaRPr sz="1000"/>
          </a:p>
          <a:p>
            <a:pPr indent="0" lvl="0" marL="0" rtl="0" algn="just">
              <a:spcBef>
                <a:spcPts val="1200"/>
              </a:spcBef>
              <a:spcAft>
                <a:spcPts val="1600"/>
              </a:spcAft>
              <a:buNone/>
            </a:pPr>
            <a:r>
              <a:t/>
            </a:r>
            <a:endParaRPr sz="1000"/>
          </a:p>
        </p:txBody>
      </p:sp>
      <p:sp>
        <p:nvSpPr>
          <p:cNvPr id="377" name="Google Shape;377;p39"/>
          <p:cNvSpPr txBox="1"/>
          <p:nvPr>
            <p:ph idx="1" type="body"/>
          </p:nvPr>
        </p:nvSpPr>
        <p:spPr>
          <a:xfrm>
            <a:off x="6203350" y="3383575"/>
            <a:ext cx="2745000" cy="645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ko" sz="1000"/>
              <a:t>탑승객의 운전 패턴과 상태 정보를 파악하고, 시스템이 이 정보를 이용하여 운전자의 인지, 판단 및 차량 제어의 모든 과정에 적절한 개입과 지원</a:t>
            </a:r>
            <a:endParaRPr sz="1000"/>
          </a:p>
          <a:p>
            <a:pPr indent="0" lvl="0" marL="0" rtl="0" algn="l">
              <a:spcBef>
                <a:spcPts val="1200"/>
              </a:spcBef>
              <a:spcAft>
                <a:spcPts val="0"/>
              </a:spcAft>
              <a:buNone/>
            </a:pPr>
            <a:r>
              <a:rPr lang="ko" sz="1000"/>
              <a:t>안전하고 호율적인 운행을 위한 시뮬레이터와 원격관제 솔루션</a:t>
            </a:r>
            <a:endParaRPr sz="1000"/>
          </a:p>
          <a:p>
            <a:pPr indent="0" lvl="0" marL="0" rtl="0" algn="l">
              <a:spcBef>
                <a:spcPts val="1200"/>
              </a:spcBef>
              <a:spcAft>
                <a:spcPts val="0"/>
              </a:spcAft>
              <a:buNone/>
            </a:pPr>
            <a:r>
              <a:t/>
            </a:r>
            <a:endParaRPr sz="1000"/>
          </a:p>
          <a:p>
            <a:pPr indent="0" lvl="0" marL="0" rtl="0" algn="l">
              <a:spcBef>
                <a:spcPts val="1200"/>
              </a:spcBef>
              <a:spcAft>
                <a:spcPts val="0"/>
              </a:spcAft>
              <a:buNone/>
            </a:pPr>
            <a:r>
              <a:t/>
            </a:r>
            <a:endParaRPr sz="1000"/>
          </a:p>
          <a:p>
            <a:pPr indent="0" lvl="0" marL="0" rtl="0" algn="l">
              <a:spcBef>
                <a:spcPts val="1200"/>
              </a:spcBef>
              <a:spcAft>
                <a:spcPts val="0"/>
              </a:spcAft>
              <a:buNone/>
            </a:pPr>
            <a:r>
              <a:t/>
            </a:r>
            <a:endParaRPr sz="1000"/>
          </a:p>
          <a:p>
            <a:pPr indent="0" lvl="0" marL="0" rtl="0" algn="just">
              <a:spcBef>
                <a:spcPts val="1200"/>
              </a:spcBef>
              <a:spcAft>
                <a:spcPts val="1600"/>
              </a:spcAft>
              <a:buNone/>
            </a:pPr>
            <a:r>
              <a:t/>
            </a:r>
            <a:endParaRPr sz="1000"/>
          </a:p>
        </p:txBody>
      </p:sp>
      <p:sp>
        <p:nvSpPr>
          <p:cNvPr id="378" name="Google Shape;378;p39"/>
          <p:cNvSpPr txBox="1"/>
          <p:nvPr>
            <p:ph idx="1" type="body"/>
          </p:nvPr>
        </p:nvSpPr>
        <p:spPr>
          <a:xfrm>
            <a:off x="196000" y="1189950"/>
            <a:ext cx="2449200" cy="580800"/>
          </a:xfrm>
          <a:prstGeom prst="rect">
            <a:avLst/>
          </a:prstGeom>
        </p:spPr>
        <p:txBody>
          <a:bodyPr anchorCtr="0" anchor="t" bIns="90000" lIns="91425" spcFirstLastPara="1" rIns="91425" wrap="square" tIns="91425">
            <a:noAutofit/>
          </a:bodyPr>
          <a:lstStyle/>
          <a:p>
            <a:pPr indent="0" lvl="0" marL="0" rtl="0" algn="l">
              <a:spcBef>
                <a:spcPts val="1200"/>
              </a:spcBef>
              <a:spcAft>
                <a:spcPts val="1200"/>
              </a:spcAft>
              <a:buNone/>
            </a:pPr>
            <a:r>
              <a:rPr lang="ko"/>
              <a:t>· </a:t>
            </a:r>
            <a:r>
              <a:rPr lang="ko" sz="1300"/>
              <a:t>자율주행 소프트웨어 기술</a:t>
            </a:r>
            <a:r>
              <a:rPr lang="ko"/>
              <a:t>   </a:t>
            </a:r>
            <a:endParaRPr sz="1300"/>
          </a:p>
        </p:txBody>
      </p:sp>
      <p:pic>
        <p:nvPicPr>
          <p:cNvPr id="379" name="Google Shape;379;p39"/>
          <p:cNvPicPr preferRelativeResize="0"/>
          <p:nvPr/>
        </p:nvPicPr>
        <p:blipFill rotWithShape="1">
          <a:blip r:embed="rId4">
            <a:alphaModFix/>
          </a:blip>
          <a:srcRect b="0" l="0" r="66289" t="0"/>
          <a:stretch/>
        </p:blipFill>
        <p:spPr>
          <a:xfrm>
            <a:off x="388450" y="2150925"/>
            <a:ext cx="1988101" cy="1304075"/>
          </a:xfrm>
          <a:prstGeom prst="rect">
            <a:avLst/>
          </a:prstGeom>
          <a:noFill/>
          <a:ln>
            <a:noFill/>
          </a:ln>
        </p:spPr>
      </p:pic>
      <p:pic>
        <p:nvPicPr>
          <p:cNvPr id="380" name="Google Shape;380;p39"/>
          <p:cNvPicPr preferRelativeResize="0"/>
          <p:nvPr/>
        </p:nvPicPr>
        <p:blipFill rotWithShape="1">
          <a:blip r:embed="rId4">
            <a:alphaModFix/>
          </a:blip>
          <a:srcRect b="0" l="34237" r="33343" t="0"/>
          <a:stretch/>
        </p:blipFill>
        <p:spPr>
          <a:xfrm>
            <a:off x="3577625" y="2150925"/>
            <a:ext cx="1911901" cy="1304075"/>
          </a:xfrm>
          <a:prstGeom prst="rect">
            <a:avLst/>
          </a:prstGeom>
          <a:noFill/>
          <a:ln>
            <a:noFill/>
          </a:ln>
        </p:spPr>
      </p:pic>
      <p:pic>
        <p:nvPicPr>
          <p:cNvPr id="381" name="Google Shape;381;p39"/>
          <p:cNvPicPr preferRelativeResize="0"/>
          <p:nvPr/>
        </p:nvPicPr>
        <p:blipFill rotWithShape="1">
          <a:blip r:embed="rId4">
            <a:alphaModFix/>
          </a:blip>
          <a:srcRect b="0" l="66908" r="0" t="0"/>
          <a:stretch/>
        </p:blipFill>
        <p:spPr>
          <a:xfrm>
            <a:off x="6554900" y="2150925"/>
            <a:ext cx="1951549" cy="1304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grpSp>
        <p:nvGrpSpPr>
          <p:cNvPr id="386" name="Google Shape;386;p40"/>
          <p:cNvGrpSpPr/>
          <p:nvPr/>
        </p:nvGrpSpPr>
        <p:grpSpPr>
          <a:xfrm>
            <a:off x="0" y="-33350"/>
            <a:ext cx="9144350" cy="1016525"/>
            <a:chOff x="-129346" y="1"/>
            <a:chExt cx="8519846" cy="1168285"/>
          </a:xfrm>
        </p:grpSpPr>
        <p:pic>
          <p:nvPicPr>
            <p:cNvPr id="387" name="Google Shape;387;p40"/>
            <p:cNvPicPr preferRelativeResize="0"/>
            <p:nvPr/>
          </p:nvPicPr>
          <p:blipFill rotWithShape="1">
            <a:blip r:embed="rId3">
              <a:alphaModFix/>
            </a:blip>
            <a:srcRect b="-7649" l="879" r="74062" t="7649"/>
            <a:stretch/>
          </p:blipFill>
          <p:spPr>
            <a:xfrm>
              <a:off x="-129346" y="1"/>
              <a:ext cx="4318017" cy="1168285"/>
            </a:xfrm>
            <a:prstGeom prst="rect">
              <a:avLst/>
            </a:prstGeom>
            <a:noFill/>
            <a:ln>
              <a:noFill/>
            </a:ln>
          </p:spPr>
        </p:pic>
        <p:pic>
          <p:nvPicPr>
            <p:cNvPr id="388" name="Google Shape;388;p40"/>
            <p:cNvPicPr preferRelativeResize="0"/>
            <p:nvPr/>
          </p:nvPicPr>
          <p:blipFill rotWithShape="1">
            <a:blip r:embed="rId3">
              <a:alphaModFix/>
            </a:blip>
            <a:srcRect b="-7649" l="3414" r="11645" t="7649"/>
            <a:stretch/>
          </p:blipFill>
          <p:spPr>
            <a:xfrm>
              <a:off x="4130413" y="1"/>
              <a:ext cx="4260086" cy="1168285"/>
            </a:xfrm>
            <a:prstGeom prst="rect">
              <a:avLst/>
            </a:prstGeom>
            <a:noFill/>
            <a:ln>
              <a:noFill/>
            </a:ln>
          </p:spPr>
        </p:pic>
      </p:grpSp>
      <p:sp>
        <p:nvSpPr>
          <p:cNvPr id="389" name="Google Shape;389;p4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AI</a:t>
            </a:r>
            <a:r>
              <a:rPr lang="ko"/>
              <a:t>기술동향 - </a:t>
            </a:r>
            <a:r>
              <a:rPr lang="ko" sz="2000"/>
              <a:t>목표</a:t>
            </a:r>
            <a:endParaRPr sz="2000"/>
          </a:p>
        </p:txBody>
      </p:sp>
      <p:sp>
        <p:nvSpPr>
          <p:cNvPr id="390" name="Google Shape;390;p40"/>
          <p:cNvSpPr txBox="1"/>
          <p:nvPr>
            <p:ph idx="1" type="body"/>
          </p:nvPr>
        </p:nvSpPr>
        <p:spPr>
          <a:xfrm>
            <a:off x="311700" y="1691500"/>
            <a:ext cx="4152000" cy="2950200"/>
          </a:xfrm>
          <a:prstGeom prst="rect">
            <a:avLst/>
          </a:prstGeom>
        </p:spPr>
        <p:txBody>
          <a:bodyPr anchorCtr="0" anchor="t" bIns="91425" lIns="91425" spcFirstLastPara="1" rIns="91425" wrap="square" tIns="91425">
            <a:noAutofit/>
          </a:bodyPr>
          <a:lstStyle/>
          <a:p>
            <a:pPr indent="0" lvl="0" marL="0" rtl="0" algn="l">
              <a:lnSpc>
                <a:spcPct val="50000"/>
              </a:lnSpc>
              <a:spcBef>
                <a:spcPts val="1200"/>
              </a:spcBef>
              <a:spcAft>
                <a:spcPts val="0"/>
              </a:spcAft>
              <a:buNone/>
            </a:pPr>
            <a:r>
              <a:rPr lang="ko"/>
              <a:t>1. 운전자 개입이 필요없는                  </a:t>
            </a:r>
            <a:endParaRPr/>
          </a:p>
          <a:p>
            <a:pPr indent="0" lvl="0" marL="0" rtl="0" algn="l">
              <a:lnSpc>
                <a:spcPct val="50000"/>
              </a:lnSpc>
              <a:spcBef>
                <a:spcPts val="1200"/>
              </a:spcBef>
              <a:spcAft>
                <a:spcPts val="0"/>
              </a:spcAft>
              <a:buNone/>
            </a:pPr>
            <a:r>
              <a:rPr b="1" lang="ko"/>
              <a:t>‘고도 자동화(High Automation)’ Level 4</a:t>
            </a:r>
            <a:endParaRPr b="1"/>
          </a:p>
          <a:p>
            <a:pPr indent="0" lvl="0" marL="0" rtl="0" algn="l">
              <a:lnSpc>
                <a:spcPct val="50000"/>
              </a:lnSpc>
              <a:spcBef>
                <a:spcPts val="1200"/>
              </a:spcBef>
              <a:spcAft>
                <a:spcPts val="0"/>
              </a:spcAft>
              <a:buNone/>
            </a:pPr>
            <a:r>
              <a:rPr b="1" lang="ko"/>
              <a:t> 모빌리티 서비스 </a:t>
            </a:r>
            <a:r>
              <a:rPr lang="ko"/>
              <a:t>시장으로 확대가능성</a:t>
            </a:r>
            <a:endParaRPr/>
          </a:p>
          <a:p>
            <a:pPr indent="0" lvl="0" marL="0" rtl="0" algn="l">
              <a:lnSpc>
                <a:spcPct val="50000"/>
              </a:lnSpc>
              <a:spcBef>
                <a:spcPts val="1200"/>
              </a:spcBef>
              <a:spcAft>
                <a:spcPts val="0"/>
              </a:spcAft>
              <a:buNone/>
            </a:pPr>
            <a:r>
              <a:t/>
            </a:r>
            <a:endParaRPr/>
          </a:p>
          <a:p>
            <a:pPr indent="0" lvl="0" marL="0" rtl="0" algn="l">
              <a:lnSpc>
                <a:spcPct val="50000"/>
              </a:lnSpc>
              <a:spcBef>
                <a:spcPts val="1200"/>
              </a:spcBef>
              <a:spcAft>
                <a:spcPts val="0"/>
              </a:spcAft>
              <a:buNone/>
            </a:pPr>
            <a:r>
              <a:rPr lang="ko"/>
              <a:t>2. 단계적으로 </a:t>
            </a:r>
            <a:r>
              <a:rPr b="1" lang="ko"/>
              <a:t>전국 주요 도시</a:t>
            </a:r>
            <a:r>
              <a:rPr lang="ko"/>
              <a:t> 및</a:t>
            </a:r>
            <a:r>
              <a:rPr b="1" lang="ko"/>
              <a:t> 시간 확대</a:t>
            </a:r>
            <a:endParaRPr b="1"/>
          </a:p>
          <a:p>
            <a:pPr indent="0" lvl="0" marL="0" rtl="0" algn="l">
              <a:lnSpc>
                <a:spcPct val="50000"/>
              </a:lnSpc>
              <a:spcBef>
                <a:spcPts val="1200"/>
              </a:spcBef>
              <a:spcAft>
                <a:spcPts val="0"/>
              </a:spcAft>
              <a:buNone/>
            </a:pPr>
            <a:r>
              <a:rPr lang="ko"/>
              <a:t>많은 승객을 탑승할 수 있고, 기술적으로 완성도를</a:t>
            </a:r>
            <a:endParaRPr/>
          </a:p>
          <a:p>
            <a:pPr indent="0" lvl="0" marL="0" rtl="0" algn="l">
              <a:lnSpc>
                <a:spcPct val="50000"/>
              </a:lnSpc>
              <a:spcBef>
                <a:spcPts val="1200"/>
              </a:spcBef>
              <a:spcAft>
                <a:spcPts val="0"/>
              </a:spcAft>
              <a:buNone/>
            </a:pPr>
            <a:r>
              <a:rPr lang="ko"/>
              <a:t>높일 수 있는 서울시, 세종시 예정</a:t>
            </a:r>
            <a:endParaRPr/>
          </a:p>
          <a:p>
            <a:pPr indent="0" lvl="0" marL="0" rtl="0" algn="l">
              <a:lnSpc>
                <a:spcPct val="50000"/>
              </a:lnSpc>
              <a:spcBef>
                <a:spcPts val="1200"/>
              </a:spcBef>
              <a:spcAft>
                <a:spcPts val="0"/>
              </a:spcAft>
              <a:buNone/>
            </a:pPr>
            <a:r>
              <a:t/>
            </a:r>
            <a:endParaRPr/>
          </a:p>
          <a:p>
            <a:pPr indent="0" lvl="0" marL="0" rtl="0" algn="l">
              <a:lnSpc>
                <a:spcPct val="50000"/>
              </a:lnSpc>
              <a:spcBef>
                <a:spcPts val="1200"/>
              </a:spcBef>
              <a:spcAft>
                <a:spcPts val="0"/>
              </a:spcAft>
              <a:buNone/>
            </a:pPr>
            <a:r>
              <a:t/>
            </a:r>
            <a:endParaRPr sz="100"/>
          </a:p>
          <a:p>
            <a:pPr indent="0" lvl="0" marL="0" rtl="0" algn="l">
              <a:lnSpc>
                <a:spcPct val="50000"/>
              </a:lnSpc>
              <a:spcBef>
                <a:spcPts val="1200"/>
              </a:spcBef>
              <a:spcAft>
                <a:spcPts val="0"/>
              </a:spcAft>
              <a:buNone/>
            </a:pPr>
            <a:r>
              <a:t/>
            </a:r>
            <a:endParaRPr/>
          </a:p>
          <a:p>
            <a:pPr indent="0" lvl="0" marL="0" rtl="0" algn="l">
              <a:lnSpc>
                <a:spcPct val="50000"/>
              </a:lnSpc>
              <a:spcBef>
                <a:spcPts val="1200"/>
              </a:spcBef>
              <a:spcAft>
                <a:spcPts val="0"/>
              </a:spcAft>
              <a:buNone/>
            </a:pPr>
            <a:r>
              <a:t/>
            </a:r>
            <a:endParaRPr/>
          </a:p>
          <a:p>
            <a:pPr indent="0" lvl="0" marL="0" rtl="0" algn="l">
              <a:lnSpc>
                <a:spcPct val="50000"/>
              </a:lnSpc>
              <a:spcBef>
                <a:spcPts val="1200"/>
              </a:spcBef>
              <a:spcAft>
                <a:spcPts val="0"/>
              </a:spcAft>
              <a:buNone/>
            </a:pPr>
            <a:r>
              <a:t/>
            </a:r>
            <a:endParaRPr/>
          </a:p>
          <a:p>
            <a:pPr indent="0" lvl="0" marL="0" rtl="0" algn="l">
              <a:lnSpc>
                <a:spcPct val="50000"/>
              </a:lnSpc>
              <a:spcBef>
                <a:spcPts val="1200"/>
              </a:spcBef>
              <a:spcAft>
                <a:spcPts val="0"/>
              </a:spcAft>
              <a:buNone/>
            </a:pPr>
            <a:r>
              <a:t/>
            </a:r>
            <a:endParaRPr sz="1400"/>
          </a:p>
          <a:p>
            <a:pPr indent="0" lvl="0" marL="0" rtl="0" algn="l">
              <a:lnSpc>
                <a:spcPct val="50000"/>
              </a:lnSpc>
              <a:spcBef>
                <a:spcPts val="1200"/>
              </a:spcBef>
              <a:spcAft>
                <a:spcPts val="0"/>
              </a:spcAft>
              <a:buNone/>
            </a:pPr>
            <a:r>
              <a:t/>
            </a:r>
            <a:endParaRPr sz="1400"/>
          </a:p>
          <a:p>
            <a:pPr indent="0" lvl="0" marL="0" rtl="0" algn="l">
              <a:lnSpc>
                <a:spcPct val="50000"/>
              </a:lnSpc>
              <a:spcBef>
                <a:spcPts val="1200"/>
              </a:spcBef>
              <a:spcAft>
                <a:spcPts val="1200"/>
              </a:spcAft>
              <a:buNone/>
            </a:pPr>
            <a:r>
              <a:t/>
            </a:r>
            <a:endParaRPr sz="1400"/>
          </a:p>
        </p:txBody>
      </p:sp>
      <p:sp>
        <p:nvSpPr>
          <p:cNvPr id="391" name="Google Shape;391;p40"/>
          <p:cNvSpPr txBox="1"/>
          <p:nvPr>
            <p:ph idx="1" type="body"/>
          </p:nvPr>
        </p:nvSpPr>
        <p:spPr>
          <a:xfrm>
            <a:off x="4643075" y="1691500"/>
            <a:ext cx="4152000" cy="2950200"/>
          </a:xfrm>
          <a:prstGeom prst="rect">
            <a:avLst/>
          </a:prstGeom>
        </p:spPr>
        <p:txBody>
          <a:bodyPr anchorCtr="0" anchor="t" bIns="91425" lIns="91425" spcFirstLastPara="1" rIns="91425" wrap="square" tIns="91425">
            <a:noAutofit/>
          </a:bodyPr>
          <a:lstStyle/>
          <a:p>
            <a:pPr indent="0" lvl="0" marL="0" rtl="0" algn="l">
              <a:lnSpc>
                <a:spcPct val="50000"/>
              </a:lnSpc>
              <a:spcBef>
                <a:spcPts val="1200"/>
              </a:spcBef>
              <a:spcAft>
                <a:spcPts val="0"/>
              </a:spcAft>
              <a:buNone/>
            </a:pPr>
            <a:r>
              <a:rPr lang="ko"/>
              <a:t>- 자율주행 모빌리티 서비스</a:t>
            </a:r>
            <a:endParaRPr/>
          </a:p>
          <a:p>
            <a:pPr indent="0" lvl="0" marL="0" rtl="0" algn="l">
              <a:lnSpc>
                <a:spcPct val="50000"/>
              </a:lnSpc>
              <a:spcBef>
                <a:spcPts val="1200"/>
              </a:spcBef>
              <a:spcAft>
                <a:spcPts val="0"/>
              </a:spcAft>
              <a:buNone/>
            </a:pPr>
            <a:r>
              <a:rPr lang="ko" sz="1000"/>
              <a:t>수요기반 이동 서비스를 통해 사용자는 시간적, 공간적 효용을</a:t>
            </a:r>
            <a:endParaRPr sz="1000"/>
          </a:p>
          <a:p>
            <a:pPr indent="0" lvl="0" marL="0" rtl="0" algn="l">
              <a:lnSpc>
                <a:spcPct val="50000"/>
              </a:lnSpc>
              <a:spcBef>
                <a:spcPts val="1200"/>
              </a:spcBef>
              <a:spcAft>
                <a:spcPts val="0"/>
              </a:spcAft>
              <a:buNone/>
            </a:pPr>
            <a:r>
              <a:rPr lang="ko" sz="1000"/>
              <a:t>서비스 제공자는 서비스 요금을 확보</a:t>
            </a:r>
            <a:endParaRPr sz="100"/>
          </a:p>
          <a:p>
            <a:pPr indent="0" lvl="0" marL="0" rtl="0" algn="l">
              <a:lnSpc>
                <a:spcPct val="50000"/>
              </a:lnSpc>
              <a:spcBef>
                <a:spcPts val="1200"/>
              </a:spcBef>
              <a:spcAft>
                <a:spcPts val="0"/>
              </a:spcAft>
              <a:buNone/>
            </a:pPr>
            <a:r>
              <a:rPr lang="ko"/>
              <a:t>- 자율주행 운송 서비스</a:t>
            </a:r>
            <a:endParaRPr/>
          </a:p>
          <a:p>
            <a:pPr indent="0" lvl="0" marL="0" rtl="0" algn="l">
              <a:lnSpc>
                <a:spcPct val="50000"/>
              </a:lnSpc>
              <a:spcBef>
                <a:spcPts val="1200"/>
              </a:spcBef>
              <a:spcAft>
                <a:spcPts val="0"/>
              </a:spcAft>
              <a:buNone/>
            </a:pPr>
            <a:r>
              <a:rPr lang="ko" sz="1000"/>
              <a:t>물류센터 간 장거리 운송, 고속도로 위주 주행을 통한</a:t>
            </a:r>
            <a:endParaRPr sz="1000"/>
          </a:p>
          <a:p>
            <a:pPr indent="0" lvl="0" marL="0" rtl="0" algn="l">
              <a:lnSpc>
                <a:spcPct val="50000"/>
              </a:lnSpc>
              <a:spcBef>
                <a:spcPts val="1200"/>
              </a:spcBef>
              <a:spcAft>
                <a:spcPts val="0"/>
              </a:spcAft>
              <a:buNone/>
            </a:pPr>
            <a:r>
              <a:rPr lang="ko" sz="1000"/>
              <a:t>인건비 절감 기대</a:t>
            </a:r>
            <a:endParaRPr sz="100"/>
          </a:p>
          <a:p>
            <a:pPr indent="0" lvl="0" marL="0" rtl="0" algn="l">
              <a:lnSpc>
                <a:spcPct val="50000"/>
              </a:lnSpc>
              <a:spcBef>
                <a:spcPts val="1200"/>
              </a:spcBef>
              <a:spcAft>
                <a:spcPts val="0"/>
              </a:spcAft>
              <a:buNone/>
            </a:pPr>
            <a:r>
              <a:rPr lang="ko"/>
              <a:t>- 자율주행 배송 및 배달 서비스</a:t>
            </a:r>
            <a:endParaRPr/>
          </a:p>
          <a:p>
            <a:pPr indent="0" lvl="0" marL="0" rtl="0" algn="l">
              <a:lnSpc>
                <a:spcPct val="50000"/>
              </a:lnSpc>
              <a:spcBef>
                <a:spcPts val="1200"/>
              </a:spcBef>
              <a:spcAft>
                <a:spcPts val="0"/>
              </a:spcAft>
              <a:buNone/>
            </a:pPr>
            <a:r>
              <a:rPr lang="ko" sz="1000"/>
              <a:t>라스트 마일 물류, 택배 배송, 우편 배달 마트 배송, 음식 배달</a:t>
            </a:r>
            <a:endParaRPr sz="1000"/>
          </a:p>
          <a:p>
            <a:pPr indent="0" lvl="0" marL="0" rtl="0" algn="l">
              <a:lnSpc>
                <a:spcPct val="50000"/>
              </a:lnSpc>
              <a:spcBef>
                <a:spcPts val="1200"/>
              </a:spcBef>
              <a:spcAft>
                <a:spcPts val="0"/>
              </a:spcAft>
              <a:buNone/>
            </a:pPr>
            <a:r>
              <a:rPr lang="ko" sz="1000"/>
              <a:t> 등으로 확장 가능</a:t>
            </a:r>
            <a:endParaRPr sz="1000"/>
          </a:p>
          <a:p>
            <a:pPr indent="0" lvl="0" marL="0" rtl="0" algn="l">
              <a:lnSpc>
                <a:spcPct val="50000"/>
              </a:lnSpc>
              <a:spcBef>
                <a:spcPts val="1200"/>
              </a:spcBef>
              <a:spcAft>
                <a:spcPts val="0"/>
              </a:spcAft>
              <a:buNone/>
            </a:pPr>
            <a:r>
              <a:t/>
            </a:r>
            <a:endParaRPr/>
          </a:p>
          <a:p>
            <a:pPr indent="0" lvl="0" marL="0" rtl="0" algn="l">
              <a:lnSpc>
                <a:spcPct val="50000"/>
              </a:lnSpc>
              <a:spcBef>
                <a:spcPts val="1200"/>
              </a:spcBef>
              <a:spcAft>
                <a:spcPts val="0"/>
              </a:spcAft>
              <a:buNone/>
            </a:pPr>
            <a:r>
              <a:t/>
            </a:r>
            <a:endParaRPr b="1"/>
          </a:p>
          <a:p>
            <a:pPr indent="0" lvl="0" marL="0" rtl="0" algn="l">
              <a:lnSpc>
                <a:spcPct val="50000"/>
              </a:lnSpc>
              <a:spcBef>
                <a:spcPts val="1200"/>
              </a:spcBef>
              <a:spcAft>
                <a:spcPts val="0"/>
              </a:spcAft>
              <a:buNone/>
            </a:pPr>
            <a:r>
              <a:t/>
            </a:r>
            <a:endParaRPr/>
          </a:p>
          <a:p>
            <a:pPr indent="0" lvl="0" marL="0" rtl="0" algn="l">
              <a:lnSpc>
                <a:spcPct val="50000"/>
              </a:lnSpc>
              <a:spcBef>
                <a:spcPts val="1200"/>
              </a:spcBef>
              <a:spcAft>
                <a:spcPts val="0"/>
              </a:spcAft>
              <a:buNone/>
            </a:pPr>
            <a:r>
              <a:t/>
            </a:r>
            <a:endParaRPr/>
          </a:p>
          <a:p>
            <a:pPr indent="0" lvl="0" marL="0" rtl="0" algn="l">
              <a:lnSpc>
                <a:spcPct val="50000"/>
              </a:lnSpc>
              <a:spcBef>
                <a:spcPts val="1200"/>
              </a:spcBef>
              <a:spcAft>
                <a:spcPts val="0"/>
              </a:spcAft>
              <a:buNone/>
            </a:pPr>
            <a:r>
              <a:t/>
            </a:r>
            <a:endParaRPr/>
          </a:p>
          <a:p>
            <a:pPr indent="0" lvl="0" marL="0" rtl="0" algn="l">
              <a:lnSpc>
                <a:spcPct val="50000"/>
              </a:lnSpc>
              <a:spcBef>
                <a:spcPts val="1200"/>
              </a:spcBef>
              <a:spcAft>
                <a:spcPts val="0"/>
              </a:spcAft>
              <a:buNone/>
            </a:pPr>
            <a:r>
              <a:t/>
            </a:r>
            <a:endParaRPr/>
          </a:p>
          <a:p>
            <a:pPr indent="0" lvl="0" marL="0" rtl="0" algn="l">
              <a:lnSpc>
                <a:spcPct val="50000"/>
              </a:lnSpc>
              <a:spcBef>
                <a:spcPts val="1200"/>
              </a:spcBef>
              <a:spcAft>
                <a:spcPts val="0"/>
              </a:spcAft>
              <a:buNone/>
            </a:pPr>
            <a:r>
              <a:t/>
            </a:r>
            <a:endParaRPr sz="1400"/>
          </a:p>
          <a:p>
            <a:pPr indent="0" lvl="0" marL="0" rtl="0" algn="l">
              <a:lnSpc>
                <a:spcPct val="50000"/>
              </a:lnSpc>
              <a:spcBef>
                <a:spcPts val="1200"/>
              </a:spcBef>
              <a:spcAft>
                <a:spcPts val="0"/>
              </a:spcAft>
              <a:buNone/>
            </a:pPr>
            <a:r>
              <a:t/>
            </a:r>
            <a:endParaRPr sz="1400"/>
          </a:p>
          <a:p>
            <a:pPr indent="0" lvl="0" marL="0" rtl="0" algn="l">
              <a:lnSpc>
                <a:spcPct val="50000"/>
              </a:lnSpc>
              <a:spcBef>
                <a:spcPts val="1200"/>
              </a:spcBef>
              <a:spcAft>
                <a:spcPts val="1200"/>
              </a:spcAft>
              <a:buNone/>
            </a:pPr>
            <a:r>
              <a:t/>
            </a:r>
            <a:endParaRPr sz="1400"/>
          </a:p>
        </p:txBody>
      </p:sp>
      <p:sp>
        <p:nvSpPr>
          <p:cNvPr id="392" name="Google Shape;392;p40"/>
          <p:cNvSpPr txBox="1"/>
          <p:nvPr>
            <p:ph idx="1" type="body"/>
          </p:nvPr>
        </p:nvSpPr>
        <p:spPr>
          <a:xfrm>
            <a:off x="196000" y="1189950"/>
            <a:ext cx="1071600" cy="551100"/>
          </a:xfrm>
          <a:prstGeom prst="rect">
            <a:avLst/>
          </a:prstGeom>
        </p:spPr>
        <p:txBody>
          <a:bodyPr anchorCtr="0" anchor="t" bIns="90000" lIns="91425" spcFirstLastPara="1" rIns="91425" wrap="square" tIns="91425">
            <a:noAutofit/>
          </a:bodyPr>
          <a:lstStyle/>
          <a:p>
            <a:pPr indent="0" lvl="0" marL="0" rtl="0" algn="l">
              <a:spcBef>
                <a:spcPts val="1200"/>
              </a:spcBef>
              <a:spcAft>
                <a:spcPts val="1200"/>
              </a:spcAft>
              <a:buNone/>
            </a:pPr>
            <a:r>
              <a:rPr lang="ko"/>
              <a:t>· </a:t>
            </a:r>
            <a:r>
              <a:rPr lang="ko" sz="1300"/>
              <a:t>목표</a:t>
            </a:r>
            <a:endParaRPr sz="13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1"/>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sz="4500"/>
              <a:t>감사합니다</a:t>
            </a:r>
            <a:endParaRPr sz="4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0" y="0"/>
            <a:ext cx="9144000" cy="629100"/>
          </a:xfrm>
          <a:prstGeom prst="rect">
            <a:avLst/>
          </a:prstGeom>
          <a:solidFill>
            <a:srgbClr val="3C78D8"/>
          </a:solidFill>
        </p:spPr>
        <p:txBody>
          <a:bodyPr anchorCtr="0" anchor="t" bIns="91425" lIns="91425" spcFirstLastPara="1" rIns="91425" wrap="square" tIns="91425">
            <a:noAutofit/>
          </a:bodyPr>
          <a:lstStyle/>
          <a:p>
            <a:pPr indent="0" lvl="0" marL="0" rtl="0" algn="l">
              <a:spcBef>
                <a:spcPts val="0"/>
              </a:spcBef>
              <a:spcAft>
                <a:spcPts val="0"/>
              </a:spcAft>
              <a:buNone/>
            </a:pPr>
            <a:r>
              <a:rPr lang="ko" sz="3600"/>
              <a:t>포스코 ICT</a:t>
            </a:r>
            <a:endParaRPr sz="3600"/>
          </a:p>
        </p:txBody>
      </p:sp>
      <p:sp>
        <p:nvSpPr>
          <p:cNvPr id="69" name="Google Shape;69;p15"/>
          <p:cNvSpPr txBox="1"/>
          <p:nvPr>
            <p:ph idx="1" type="body"/>
          </p:nvPr>
        </p:nvSpPr>
        <p:spPr>
          <a:xfrm>
            <a:off x="4877475" y="1275625"/>
            <a:ext cx="3981900" cy="129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ko" sz="1600"/>
              <a:t>기업소개</a:t>
            </a:r>
            <a:endParaRPr b="1" sz="1600"/>
          </a:p>
          <a:p>
            <a:pPr indent="0" lvl="0" marL="0" rtl="0" algn="ctr">
              <a:spcBef>
                <a:spcPts val="0"/>
              </a:spcBef>
              <a:spcAft>
                <a:spcPts val="0"/>
              </a:spcAft>
              <a:buNone/>
            </a:pPr>
            <a:r>
              <a:rPr lang="ko" sz="1400"/>
              <a:t>다양한 산업현장에 IT와 EIC엔지니어링 기술을 융합한 컨버전스 기술을 제공</a:t>
            </a:r>
            <a:endParaRPr sz="1400"/>
          </a:p>
          <a:p>
            <a:pPr indent="0" lvl="0" marL="0" rtl="0" algn="ctr">
              <a:spcBef>
                <a:spcPts val="0"/>
              </a:spcBef>
              <a:spcAft>
                <a:spcPts val="0"/>
              </a:spcAft>
              <a:buNone/>
            </a:pPr>
            <a:r>
              <a:t/>
            </a:r>
            <a:endParaRPr sz="1400"/>
          </a:p>
        </p:txBody>
      </p:sp>
      <p:sp>
        <p:nvSpPr>
          <p:cNvPr id="70" name="Google Shape;70;p15"/>
          <p:cNvSpPr txBox="1"/>
          <p:nvPr>
            <p:ph idx="1" type="body"/>
          </p:nvPr>
        </p:nvSpPr>
        <p:spPr>
          <a:xfrm>
            <a:off x="4877475" y="3005075"/>
            <a:ext cx="3981900" cy="134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ko" sz="1600"/>
              <a:t>인재상</a:t>
            </a:r>
            <a:endParaRPr b="1" sz="1600"/>
          </a:p>
          <a:p>
            <a:pPr indent="0" lvl="0" marL="0" rtl="0" algn="ctr">
              <a:spcBef>
                <a:spcPts val="0"/>
              </a:spcBef>
              <a:spcAft>
                <a:spcPts val="0"/>
              </a:spcAft>
              <a:buNone/>
            </a:pPr>
            <a:r>
              <a:rPr lang="ko" sz="1600"/>
              <a:t>실천의식과 배려의 마인드를 갖춘 창의적 인재</a:t>
            </a:r>
            <a:endParaRPr sz="1600"/>
          </a:p>
          <a:p>
            <a:pPr indent="0" lvl="0" marL="0" rtl="0" algn="ctr">
              <a:spcBef>
                <a:spcPts val="0"/>
              </a:spcBef>
              <a:spcAft>
                <a:spcPts val="0"/>
              </a:spcAft>
              <a:buNone/>
            </a:pPr>
            <a:r>
              <a:t/>
            </a:r>
            <a:endParaRPr b="1" sz="1600"/>
          </a:p>
        </p:txBody>
      </p:sp>
      <p:pic>
        <p:nvPicPr>
          <p:cNvPr id="71" name="Google Shape;71;p15"/>
          <p:cNvPicPr preferRelativeResize="0"/>
          <p:nvPr/>
        </p:nvPicPr>
        <p:blipFill rotWithShape="1">
          <a:blip r:embed="rId3">
            <a:alphaModFix/>
          </a:blip>
          <a:srcRect b="3166" l="3218" r="3758" t="0"/>
          <a:stretch/>
        </p:blipFill>
        <p:spPr>
          <a:xfrm>
            <a:off x="1456350" y="693475"/>
            <a:ext cx="2313801" cy="2311600"/>
          </a:xfrm>
          <a:prstGeom prst="rect">
            <a:avLst/>
          </a:prstGeom>
          <a:noFill/>
          <a:ln>
            <a:noFill/>
          </a:ln>
        </p:spPr>
      </p:pic>
      <p:pic>
        <p:nvPicPr>
          <p:cNvPr id="72" name="Google Shape;72;p15"/>
          <p:cNvPicPr preferRelativeResize="0"/>
          <p:nvPr/>
        </p:nvPicPr>
        <p:blipFill>
          <a:blip r:embed="rId4">
            <a:alphaModFix/>
          </a:blip>
          <a:stretch>
            <a:fillRect/>
          </a:stretch>
        </p:blipFill>
        <p:spPr>
          <a:xfrm>
            <a:off x="991063" y="3005076"/>
            <a:ext cx="3244373" cy="2011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 type="body"/>
          </p:nvPr>
        </p:nvSpPr>
        <p:spPr>
          <a:xfrm>
            <a:off x="408625" y="1389600"/>
            <a:ext cx="2287500" cy="3179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ko" sz="1600">
                <a:solidFill>
                  <a:srgbClr val="000000"/>
                </a:solidFill>
                <a:latin typeface="Arial"/>
                <a:ea typeface="Arial"/>
                <a:cs typeface="Arial"/>
                <a:sym typeface="Arial"/>
              </a:rPr>
              <a:t>1. </a:t>
            </a:r>
            <a:r>
              <a:rPr b="1" lang="ko" sz="1600">
                <a:solidFill>
                  <a:srgbClr val="000000"/>
                </a:solidFill>
                <a:latin typeface="Arial"/>
                <a:ea typeface="Arial"/>
                <a:cs typeface="Arial"/>
                <a:sym typeface="Arial"/>
              </a:rPr>
              <a:t>심팩과 함께 대기 오염원을 최소화하고, 에너지 효율을 극대화하는 </a:t>
            </a:r>
            <a:r>
              <a:rPr b="1" lang="ko" sz="1600">
                <a:solidFill>
                  <a:srgbClr val="0000FF"/>
                </a:solidFill>
                <a:latin typeface="Arial"/>
                <a:ea typeface="Arial"/>
                <a:cs typeface="Arial"/>
                <a:sym typeface="Arial"/>
              </a:rPr>
              <a:t>스마트 생태공장</a:t>
            </a:r>
            <a:r>
              <a:rPr b="1" lang="ko" sz="900">
                <a:solidFill>
                  <a:srgbClr val="0000FF"/>
                </a:solidFill>
                <a:latin typeface="Arial"/>
                <a:ea typeface="Arial"/>
                <a:cs typeface="Arial"/>
                <a:sym typeface="Arial"/>
              </a:rPr>
              <a:t>1)</a:t>
            </a:r>
            <a:r>
              <a:rPr b="1" lang="ko" sz="1600">
                <a:solidFill>
                  <a:srgbClr val="000000"/>
                </a:solidFill>
                <a:latin typeface="Arial"/>
                <a:ea typeface="Arial"/>
                <a:cs typeface="Arial"/>
                <a:sym typeface="Arial"/>
              </a:rPr>
              <a:t>을 구축했다.</a:t>
            </a:r>
            <a:endParaRPr b="1" sz="1600">
              <a:solidFill>
                <a:srgbClr val="000000"/>
              </a:solidFill>
              <a:latin typeface="Arial"/>
              <a:ea typeface="Arial"/>
              <a:cs typeface="Arial"/>
              <a:sym typeface="Arial"/>
            </a:endParaRPr>
          </a:p>
          <a:p>
            <a:pPr indent="0" lvl="0" marL="0" rtl="0" algn="ctr">
              <a:lnSpc>
                <a:spcPct val="100000"/>
              </a:lnSpc>
              <a:spcBef>
                <a:spcPts val="0"/>
              </a:spcBef>
              <a:spcAft>
                <a:spcPts val="0"/>
              </a:spcAft>
              <a:buNone/>
            </a:pPr>
            <a:r>
              <a:t/>
            </a:r>
            <a:endParaRPr b="1" sz="1600">
              <a:solidFill>
                <a:srgbClr val="000000"/>
              </a:solidFill>
              <a:latin typeface="Arial"/>
              <a:ea typeface="Arial"/>
              <a:cs typeface="Arial"/>
              <a:sym typeface="Arial"/>
            </a:endParaRPr>
          </a:p>
          <a:p>
            <a:pPr indent="0" lvl="0" marL="0" rtl="0" algn="ctr">
              <a:lnSpc>
                <a:spcPct val="100000"/>
              </a:lnSpc>
              <a:spcBef>
                <a:spcPts val="0"/>
              </a:spcBef>
              <a:spcAft>
                <a:spcPts val="0"/>
              </a:spcAft>
              <a:buNone/>
            </a:pPr>
            <a:r>
              <a:rPr b="1" lang="ko" sz="1600">
                <a:solidFill>
                  <a:srgbClr val="000000"/>
                </a:solidFill>
                <a:latin typeface="Arial"/>
                <a:ea typeface="Arial"/>
                <a:cs typeface="Arial"/>
                <a:sym typeface="Arial"/>
              </a:rPr>
              <a:t>(2023년 2월 10일)</a:t>
            </a:r>
            <a:endParaRPr b="1" sz="1600">
              <a:solidFill>
                <a:srgbClr val="000000"/>
              </a:solidFill>
              <a:latin typeface="Arial"/>
              <a:ea typeface="Arial"/>
              <a:cs typeface="Arial"/>
              <a:sym typeface="Arial"/>
            </a:endParaRPr>
          </a:p>
          <a:p>
            <a:pPr indent="0" lvl="0" marL="0" rtl="0" algn="ctr">
              <a:spcBef>
                <a:spcPts val="0"/>
              </a:spcBef>
              <a:spcAft>
                <a:spcPts val="1600"/>
              </a:spcAft>
              <a:buNone/>
            </a:pPr>
            <a:r>
              <a:rPr lang="ko"/>
              <a:t>출처: </a:t>
            </a:r>
            <a:r>
              <a:rPr lang="ko" sz="1100" u="sng">
                <a:solidFill>
                  <a:schemeClr val="hlink"/>
                </a:solidFill>
                <a:latin typeface="Arial"/>
                <a:ea typeface="Arial"/>
                <a:cs typeface="Arial"/>
                <a:sym typeface="Arial"/>
                <a:hlinkClick r:id="rId3"/>
              </a:rPr>
              <a:t>뉴스 | PR센터 | 포스코ICT (poscoict.com)</a:t>
            </a:r>
            <a:endParaRPr/>
          </a:p>
        </p:txBody>
      </p:sp>
      <p:sp>
        <p:nvSpPr>
          <p:cNvPr id="78" name="Google Shape;78;p16"/>
          <p:cNvSpPr txBox="1"/>
          <p:nvPr>
            <p:ph idx="1" type="body"/>
          </p:nvPr>
        </p:nvSpPr>
        <p:spPr>
          <a:xfrm>
            <a:off x="3119700" y="1389600"/>
            <a:ext cx="2658600" cy="3179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ko" sz="1600">
                <a:solidFill>
                  <a:srgbClr val="000000"/>
                </a:solidFill>
                <a:latin typeface="Arial"/>
                <a:ea typeface="Arial"/>
                <a:cs typeface="Arial"/>
                <a:sym typeface="Arial"/>
              </a:rPr>
              <a:t>2.  산업현장 </a:t>
            </a:r>
            <a:r>
              <a:rPr b="1" lang="ko" sz="1600">
                <a:solidFill>
                  <a:srgbClr val="0000FF"/>
                </a:solidFill>
                <a:latin typeface="Arial"/>
                <a:ea typeface="Arial"/>
                <a:cs typeface="Arial"/>
                <a:sym typeface="Arial"/>
              </a:rPr>
              <a:t>무인운송로봇</a:t>
            </a:r>
            <a:r>
              <a:rPr b="1" lang="ko" sz="900">
                <a:solidFill>
                  <a:srgbClr val="0000FF"/>
                </a:solidFill>
                <a:latin typeface="Arial"/>
                <a:ea typeface="Arial"/>
                <a:cs typeface="Arial"/>
                <a:sym typeface="Arial"/>
              </a:rPr>
              <a:t>2)</a:t>
            </a:r>
            <a:r>
              <a:rPr b="1" lang="ko" sz="1600">
                <a:solidFill>
                  <a:srgbClr val="000000"/>
                </a:solidFill>
                <a:latin typeface="Arial"/>
                <a:ea typeface="Arial"/>
                <a:cs typeface="Arial"/>
                <a:sym typeface="Arial"/>
              </a:rPr>
              <a:t> 효율적  제어를 위한 시스템 개발 추진했다.</a:t>
            </a:r>
            <a:endParaRPr b="1" sz="1600">
              <a:solidFill>
                <a:srgbClr val="000000"/>
              </a:solidFill>
              <a:latin typeface="Arial"/>
              <a:ea typeface="Arial"/>
              <a:cs typeface="Arial"/>
              <a:sym typeface="Arial"/>
            </a:endParaRPr>
          </a:p>
          <a:p>
            <a:pPr indent="0" lvl="0" marL="0" rtl="0" algn="ctr">
              <a:lnSpc>
                <a:spcPct val="100000"/>
              </a:lnSpc>
              <a:spcBef>
                <a:spcPts val="0"/>
              </a:spcBef>
              <a:spcAft>
                <a:spcPts val="0"/>
              </a:spcAft>
              <a:buNone/>
            </a:pPr>
            <a:r>
              <a:rPr b="1" lang="ko" sz="1600">
                <a:solidFill>
                  <a:srgbClr val="000000"/>
                </a:solidFill>
                <a:latin typeface="Arial"/>
                <a:ea typeface="Arial"/>
                <a:cs typeface="Arial"/>
                <a:sym typeface="Arial"/>
              </a:rPr>
              <a:t> 고위험/고강도 산업현장에 로봇을 적용하기 위한 컨설팅, 설계, 시스템 구축 및 운영 등 로봇 엔지니어링 전반을 추진하고 있다. </a:t>
            </a:r>
            <a:endParaRPr b="1" sz="1600">
              <a:solidFill>
                <a:srgbClr val="000000"/>
              </a:solidFill>
              <a:latin typeface="Arial"/>
              <a:ea typeface="Arial"/>
              <a:cs typeface="Arial"/>
              <a:sym typeface="Arial"/>
            </a:endParaRPr>
          </a:p>
          <a:p>
            <a:pPr indent="0" lvl="0" marL="0" rtl="0" algn="ctr">
              <a:lnSpc>
                <a:spcPct val="100000"/>
              </a:lnSpc>
              <a:spcBef>
                <a:spcPts val="0"/>
              </a:spcBef>
              <a:spcAft>
                <a:spcPts val="0"/>
              </a:spcAft>
              <a:buNone/>
            </a:pPr>
            <a:r>
              <a:rPr b="1" lang="ko" sz="1600">
                <a:solidFill>
                  <a:srgbClr val="000000"/>
                </a:solidFill>
                <a:latin typeface="Arial"/>
                <a:ea typeface="Arial"/>
                <a:cs typeface="Arial"/>
                <a:sym typeface="Arial"/>
              </a:rPr>
              <a:t>  </a:t>
            </a:r>
            <a:endParaRPr b="1" sz="1600">
              <a:solidFill>
                <a:srgbClr val="000000"/>
              </a:solidFill>
              <a:latin typeface="Arial"/>
              <a:ea typeface="Arial"/>
              <a:cs typeface="Arial"/>
              <a:sym typeface="Arial"/>
            </a:endParaRPr>
          </a:p>
          <a:p>
            <a:pPr indent="0" lvl="0" marL="0" rtl="0" algn="ctr">
              <a:lnSpc>
                <a:spcPct val="100000"/>
              </a:lnSpc>
              <a:spcBef>
                <a:spcPts val="0"/>
              </a:spcBef>
              <a:spcAft>
                <a:spcPts val="0"/>
              </a:spcAft>
              <a:buNone/>
            </a:pPr>
            <a:r>
              <a:rPr b="1" lang="ko" sz="1600">
                <a:solidFill>
                  <a:srgbClr val="000000"/>
                </a:solidFill>
                <a:latin typeface="Arial"/>
                <a:ea typeface="Arial"/>
                <a:cs typeface="Arial"/>
                <a:sym typeface="Arial"/>
              </a:rPr>
              <a:t>(2022년 12월 22일, 2023년 1월 2일)</a:t>
            </a:r>
            <a:endParaRPr b="1" sz="1600">
              <a:solidFill>
                <a:srgbClr val="000000"/>
              </a:solidFill>
              <a:latin typeface="Arial"/>
              <a:ea typeface="Arial"/>
              <a:cs typeface="Arial"/>
              <a:sym typeface="Arial"/>
            </a:endParaRPr>
          </a:p>
          <a:p>
            <a:pPr indent="0" lvl="0" marL="457200" rtl="0" algn="ctr">
              <a:spcBef>
                <a:spcPts val="0"/>
              </a:spcBef>
              <a:spcAft>
                <a:spcPts val="1600"/>
              </a:spcAft>
              <a:buNone/>
            </a:pPr>
            <a:r>
              <a:t/>
            </a:r>
            <a:endParaRPr/>
          </a:p>
        </p:txBody>
      </p:sp>
      <p:sp>
        <p:nvSpPr>
          <p:cNvPr id="79" name="Google Shape;79;p16"/>
          <p:cNvSpPr txBox="1"/>
          <p:nvPr>
            <p:ph idx="1" type="body"/>
          </p:nvPr>
        </p:nvSpPr>
        <p:spPr>
          <a:xfrm>
            <a:off x="6438550" y="1311300"/>
            <a:ext cx="2380800" cy="3179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ko" sz="1600">
                <a:solidFill>
                  <a:srgbClr val="000000"/>
                </a:solidFill>
                <a:latin typeface="Arial"/>
                <a:ea typeface="Arial"/>
                <a:cs typeface="Arial"/>
                <a:sym typeface="Arial"/>
              </a:rPr>
              <a:t>3. 산업현장의 안전관리를 위해 </a:t>
            </a:r>
            <a:r>
              <a:rPr b="1" lang="ko" sz="1600">
                <a:solidFill>
                  <a:srgbClr val="0000FF"/>
                </a:solidFill>
                <a:latin typeface="Arial"/>
                <a:ea typeface="Arial"/>
                <a:cs typeface="Arial"/>
                <a:sym typeface="Arial"/>
              </a:rPr>
              <a:t>라이다(Lidar) 센서</a:t>
            </a:r>
            <a:r>
              <a:rPr b="1" lang="ko" sz="900">
                <a:solidFill>
                  <a:srgbClr val="0000FF"/>
                </a:solidFill>
                <a:latin typeface="Arial"/>
                <a:ea typeface="Arial"/>
                <a:cs typeface="Arial"/>
                <a:sym typeface="Arial"/>
              </a:rPr>
              <a:t>3</a:t>
            </a:r>
            <a:r>
              <a:rPr b="1" lang="ko" sz="900">
                <a:solidFill>
                  <a:srgbClr val="0000FF"/>
                </a:solidFill>
                <a:latin typeface="Arial"/>
                <a:ea typeface="Arial"/>
                <a:cs typeface="Arial"/>
                <a:sym typeface="Arial"/>
              </a:rPr>
              <a:t>)</a:t>
            </a:r>
            <a:r>
              <a:rPr b="1" lang="ko" sz="1600">
                <a:solidFill>
                  <a:srgbClr val="000000"/>
                </a:solidFill>
                <a:latin typeface="Arial"/>
                <a:ea typeface="Arial"/>
                <a:cs typeface="Arial"/>
                <a:sym typeface="Arial"/>
              </a:rPr>
              <a:t>를 적용한 충돌방지 솔루션의 사업화를 본격화한다.</a:t>
            </a:r>
            <a:endParaRPr b="1" sz="1600">
              <a:solidFill>
                <a:srgbClr val="000000"/>
              </a:solidFill>
              <a:latin typeface="Arial"/>
              <a:ea typeface="Arial"/>
              <a:cs typeface="Arial"/>
              <a:sym typeface="Arial"/>
            </a:endParaRPr>
          </a:p>
          <a:p>
            <a:pPr indent="0" lvl="0" marL="0" rtl="0" algn="ctr">
              <a:lnSpc>
                <a:spcPct val="100000"/>
              </a:lnSpc>
              <a:spcBef>
                <a:spcPts val="0"/>
              </a:spcBef>
              <a:spcAft>
                <a:spcPts val="0"/>
              </a:spcAft>
              <a:buNone/>
            </a:pPr>
            <a:r>
              <a:t/>
            </a:r>
            <a:endParaRPr b="1" sz="1600">
              <a:solidFill>
                <a:srgbClr val="000000"/>
              </a:solidFill>
              <a:latin typeface="Arial"/>
              <a:ea typeface="Arial"/>
              <a:cs typeface="Arial"/>
              <a:sym typeface="Arial"/>
            </a:endParaRPr>
          </a:p>
          <a:p>
            <a:pPr indent="0" lvl="0" marL="0" rtl="0" algn="ctr">
              <a:lnSpc>
                <a:spcPct val="100000"/>
              </a:lnSpc>
              <a:spcBef>
                <a:spcPts val="0"/>
              </a:spcBef>
              <a:spcAft>
                <a:spcPts val="0"/>
              </a:spcAft>
              <a:buNone/>
            </a:pPr>
            <a:r>
              <a:rPr b="1" lang="ko" sz="1600">
                <a:solidFill>
                  <a:srgbClr val="000000"/>
                </a:solidFill>
                <a:latin typeface="Arial"/>
                <a:ea typeface="Arial"/>
                <a:cs typeface="Arial"/>
                <a:sym typeface="Arial"/>
              </a:rPr>
              <a:t>(2022년 11월 21일)</a:t>
            </a:r>
            <a:endParaRPr b="1" sz="1600">
              <a:solidFill>
                <a:srgbClr val="000000"/>
              </a:solidFill>
              <a:latin typeface="Arial"/>
              <a:ea typeface="Arial"/>
              <a:cs typeface="Arial"/>
              <a:sym typeface="Arial"/>
            </a:endParaRPr>
          </a:p>
        </p:txBody>
      </p:sp>
      <p:sp>
        <p:nvSpPr>
          <p:cNvPr id="80" name="Google Shape;80;p16"/>
          <p:cNvSpPr txBox="1"/>
          <p:nvPr>
            <p:ph type="title"/>
          </p:nvPr>
        </p:nvSpPr>
        <p:spPr>
          <a:xfrm>
            <a:off x="0" y="0"/>
            <a:ext cx="9144000" cy="629100"/>
          </a:xfrm>
          <a:prstGeom prst="rect">
            <a:avLst/>
          </a:prstGeom>
          <a:solidFill>
            <a:srgbClr val="3C78D8"/>
          </a:solidFill>
        </p:spPr>
        <p:txBody>
          <a:bodyPr anchorCtr="0" anchor="t" bIns="91425" lIns="91425" spcFirstLastPara="1" rIns="91425" wrap="square" tIns="91425">
            <a:noAutofit/>
          </a:bodyPr>
          <a:lstStyle/>
          <a:p>
            <a:pPr indent="0" lvl="0" marL="0" rtl="0" algn="l">
              <a:spcBef>
                <a:spcPts val="0"/>
              </a:spcBef>
              <a:spcAft>
                <a:spcPts val="0"/>
              </a:spcAft>
              <a:buNone/>
            </a:pPr>
            <a:r>
              <a:rPr lang="ko" sz="3600"/>
              <a:t>기술동향</a:t>
            </a:r>
            <a:endParaRPr sz="3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162600" y="954125"/>
            <a:ext cx="3817501" cy="2635200"/>
          </a:xfrm>
          <a:prstGeom prst="rect">
            <a:avLst/>
          </a:prstGeom>
          <a:noFill/>
          <a:ln>
            <a:noFill/>
          </a:ln>
        </p:spPr>
      </p:pic>
      <p:pic>
        <p:nvPicPr>
          <p:cNvPr id="86" name="Google Shape;86;p17"/>
          <p:cNvPicPr preferRelativeResize="0"/>
          <p:nvPr/>
        </p:nvPicPr>
        <p:blipFill>
          <a:blip r:embed="rId4">
            <a:alphaModFix/>
          </a:blip>
          <a:stretch>
            <a:fillRect/>
          </a:stretch>
        </p:blipFill>
        <p:spPr>
          <a:xfrm>
            <a:off x="5339450" y="690348"/>
            <a:ext cx="2562275" cy="2950000"/>
          </a:xfrm>
          <a:prstGeom prst="rect">
            <a:avLst/>
          </a:prstGeom>
          <a:noFill/>
          <a:ln>
            <a:noFill/>
          </a:ln>
        </p:spPr>
      </p:pic>
      <p:sp>
        <p:nvSpPr>
          <p:cNvPr id="87" name="Google Shape;87;p17"/>
          <p:cNvSpPr txBox="1"/>
          <p:nvPr>
            <p:ph idx="1" type="body"/>
          </p:nvPr>
        </p:nvSpPr>
        <p:spPr>
          <a:xfrm>
            <a:off x="342325" y="3640350"/>
            <a:ext cx="8385300" cy="13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100"/>
              <a:t>Interface Middleware : 다양한 이기종 장치와 설비로부터 정형, 비정형데이터를 고속 수집</a:t>
            </a:r>
            <a:endParaRPr b="1" sz="1100"/>
          </a:p>
          <a:p>
            <a:pPr indent="0" lvl="0" marL="0" rtl="0" algn="l">
              <a:spcBef>
                <a:spcPts val="0"/>
              </a:spcBef>
              <a:spcAft>
                <a:spcPts val="0"/>
              </a:spcAft>
              <a:buNone/>
            </a:pPr>
            <a:r>
              <a:rPr b="1" lang="ko" sz="1100"/>
              <a:t>Real Time Platform: 표준화데이터의 통합분석을 위하여 수직-수평구조로 고속병렬처리하고 실시간 데이터의            이상감지시 Alert제공</a:t>
            </a:r>
            <a:endParaRPr b="1" sz="1100"/>
          </a:p>
          <a:p>
            <a:pPr indent="0" lvl="0" marL="0" rtl="0" algn="l">
              <a:spcBef>
                <a:spcPts val="0"/>
              </a:spcBef>
              <a:spcAft>
                <a:spcPts val="0"/>
              </a:spcAft>
              <a:buNone/>
            </a:pPr>
            <a:r>
              <a:rPr b="1" lang="ko" sz="1100"/>
              <a:t>Time &amp; Length based Alignment : 철강연속공정에 특화된 전,후 공정間 Data연결</a:t>
            </a:r>
            <a:endParaRPr b="1" sz="1100"/>
          </a:p>
          <a:p>
            <a:pPr indent="0" lvl="0" marL="0" rtl="0" algn="l">
              <a:spcBef>
                <a:spcPts val="0"/>
              </a:spcBef>
              <a:spcAft>
                <a:spcPts val="0"/>
              </a:spcAft>
              <a:buNone/>
            </a:pPr>
            <a:r>
              <a:rPr b="1" lang="ko" sz="1100"/>
              <a:t>Big Data Platform: RTP, TLA정렬 데이터유형별로 Big Data를 저장하고, 분석 및 활용을 위한 조회엔진을 제공</a:t>
            </a:r>
            <a:endParaRPr b="1" sz="1100"/>
          </a:p>
          <a:p>
            <a:pPr indent="0" lvl="0" marL="0" rtl="0" algn="l">
              <a:spcBef>
                <a:spcPts val="0"/>
              </a:spcBef>
              <a:spcAft>
                <a:spcPts val="0"/>
              </a:spcAft>
              <a:buNone/>
            </a:pPr>
            <a:r>
              <a:rPr b="1" lang="ko" sz="1100"/>
              <a:t>Analytics Workbench</a:t>
            </a:r>
            <a:endParaRPr b="1" sz="1100"/>
          </a:p>
          <a:p>
            <a:pPr indent="0" lvl="0" marL="0" rtl="0" algn="l">
              <a:spcBef>
                <a:spcPts val="0"/>
              </a:spcBef>
              <a:spcAft>
                <a:spcPts val="0"/>
              </a:spcAft>
              <a:buNone/>
            </a:pPr>
            <a:r>
              <a:t/>
            </a:r>
            <a:endParaRPr b="1" sz="1600"/>
          </a:p>
        </p:txBody>
      </p:sp>
      <p:sp>
        <p:nvSpPr>
          <p:cNvPr id="88" name="Google Shape;88;p17"/>
          <p:cNvSpPr txBox="1"/>
          <p:nvPr>
            <p:ph type="title"/>
          </p:nvPr>
        </p:nvSpPr>
        <p:spPr>
          <a:xfrm>
            <a:off x="0" y="0"/>
            <a:ext cx="9144000" cy="629100"/>
          </a:xfrm>
          <a:prstGeom prst="rect">
            <a:avLst/>
          </a:prstGeom>
          <a:solidFill>
            <a:srgbClr val="3C78D8"/>
          </a:solidFill>
        </p:spPr>
        <p:txBody>
          <a:bodyPr anchorCtr="0" anchor="t" bIns="91425" lIns="91425" spcFirstLastPara="1" rIns="91425" wrap="square" tIns="91425">
            <a:noAutofit/>
          </a:bodyPr>
          <a:lstStyle/>
          <a:p>
            <a:pPr indent="0" lvl="0" marL="0" rtl="0" algn="l">
              <a:spcBef>
                <a:spcPts val="0"/>
              </a:spcBef>
              <a:spcAft>
                <a:spcPts val="0"/>
              </a:spcAft>
              <a:buNone/>
            </a:pPr>
            <a:r>
              <a:rPr lang="ko" sz="3600"/>
              <a:t>1.스마트 팩토리(Smart Factory)</a:t>
            </a:r>
            <a:endParaRPr sz="3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idx="1" type="body"/>
          </p:nvPr>
        </p:nvSpPr>
        <p:spPr>
          <a:xfrm>
            <a:off x="5445025" y="884900"/>
            <a:ext cx="3354000" cy="17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100"/>
              <a:t>입고: 이미지형상인식(AI)를 이용하여 저장</a:t>
            </a:r>
            <a:endParaRPr b="1" sz="1100"/>
          </a:p>
          <a:p>
            <a:pPr indent="0" lvl="0" marL="0" rtl="0" algn="l">
              <a:spcBef>
                <a:spcPts val="0"/>
              </a:spcBef>
              <a:spcAft>
                <a:spcPts val="0"/>
              </a:spcAft>
              <a:buNone/>
            </a:pPr>
            <a:r>
              <a:rPr b="1" lang="ko" sz="1100"/>
              <a:t>피킹: 피킹/분배환경 구축을 위한 DPS,DAS,PAS구축</a:t>
            </a:r>
            <a:endParaRPr b="1" sz="1100"/>
          </a:p>
          <a:p>
            <a:pPr indent="0" lvl="0" marL="0" rtl="0" algn="l">
              <a:spcBef>
                <a:spcPts val="0"/>
              </a:spcBef>
              <a:spcAft>
                <a:spcPts val="0"/>
              </a:spcAft>
              <a:buNone/>
            </a:pPr>
            <a:r>
              <a:rPr b="1" lang="ko" sz="1100"/>
              <a:t>IPS: Image Processing System, 배송지 생성지원</a:t>
            </a:r>
            <a:endParaRPr b="1" sz="1100"/>
          </a:p>
          <a:p>
            <a:pPr indent="0" lvl="0" marL="0" rtl="0" algn="l">
              <a:spcBef>
                <a:spcPts val="0"/>
              </a:spcBef>
              <a:spcAft>
                <a:spcPts val="0"/>
              </a:spcAft>
              <a:buNone/>
            </a:pPr>
            <a:r>
              <a:rPr b="1" lang="ko" sz="1100"/>
              <a:t>출고: 운송구간별 라스트 마일 최적화지원</a:t>
            </a:r>
            <a:endParaRPr b="1" sz="1100"/>
          </a:p>
          <a:p>
            <a:pPr indent="0" lvl="0" marL="0" rtl="0" algn="l">
              <a:spcBef>
                <a:spcPts val="0"/>
              </a:spcBef>
              <a:spcAft>
                <a:spcPts val="0"/>
              </a:spcAft>
              <a:buNone/>
            </a:pPr>
            <a:r>
              <a:rPr b="1" lang="ko" sz="1100"/>
              <a:t>관제: 전체 물류센터의 흐름 및 예외사항의 완벽한 통제를 위한 IT운영 솔루션 제공</a:t>
            </a:r>
            <a:endParaRPr b="1" sz="1100"/>
          </a:p>
        </p:txBody>
      </p:sp>
      <p:pic>
        <p:nvPicPr>
          <p:cNvPr id="94" name="Google Shape;94;p18"/>
          <p:cNvPicPr preferRelativeResize="0"/>
          <p:nvPr/>
        </p:nvPicPr>
        <p:blipFill>
          <a:blip r:embed="rId3">
            <a:alphaModFix/>
          </a:blip>
          <a:stretch>
            <a:fillRect/>
          </a:stretch>
        </p:blipFill>
        <p:spPr>
          <a:xfrm>
            <a:off x="0" y="955388"/>
            <a:ext cx="5350324" cy="1668250"/>
          </a:xfrm>
          <a:prstGeom prst="rect">
            <a:avLst/>
          </a:prstGeom>
          <a:noFill/>
          <a:ln>
            <a:noFill/>
          </a:ln>
        </p:spPr>
      </p:pic>
      <p:pic>
        <p:nvPicPr>
          <p:cNvPr id="95" name="Google Shape;95;p18"/>
          <p:cNvPicPr preferRelativeResize="0"/>
          <p:nvPr/>
        </p:nvPicPr>
        <p:blipFill>
          <a:blip r:embed="rId4">
            <a:alphaModFix/>
          </a:blip>
          <a:stretch>
            <a:fillRect/>
          </a:stretch>
        </p:blipFill>
        <p:spPr>
          <a:xfrm>
            <a:off x="1068224" y="2805938"/>
            <a:ext cx="3213886" cy="2052625"/>
          </a:xfrm>
          <a:prstGeom prst="rect">
            <a:avLst/>
          </a:prstGeom>
          <a:noFill/>
          <a:ln>
            <a:noFill/>
          </a:ln>
        </p:spPr>
      </p:pic>
      <p:sp>
        <p:nvSpPr>
          <p:cNvPr id="96" name="Google Shape;96;p18"/>
          <p:cNvSpPr txBox="1"/>
          <p:nvPr>
            <p:ph idx="1" type="body"/>
          </p:nvPr>
        </p:nvSpPr>
        <p:spPr>
          <a:xfrm>
            <a:off x="5350325" y="2661950"/>
            <a:ext cx="3793800" cy="234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100"/>
              <a:t>체크인: 항공사, 공항과 완벽한 통합 인터페이스 제공</a:t>
            </a:r>
            <a:endParaRPr b="1" sz="1100"/>
          </a:p>
          <a:p>
            <a:pPr indent="0" lvl="0" marL="0" rtl="0" algn="l">
              <a:spcBef>
                <a:spcPts val="0"/>
              </a:spcBef>
              <a:spcAft>
                <a:spcPts val="0"/>
              </a:spcAft>
              <a:buNone/>
            </a:pPr>
            <a:r>
              <a:rPr b="1" lang="ko" sz="1100"/>
              <a:t>IPS: 수하물 바코드 또는 RFID태그 인식을 통한 라우드 정보 생성</a:t>
            </a:r>
            <a:endParaRPr b="1" sz="1100"/>
          </a:p>
          <a:p>
            <a:pPr indent="0" lvl="0" marL="0" rtl="0" algn="l">
              <a:spcBef>
                <a:spcPts val="0"/>
              </a:spcBef>
              <a:spcAft>
                <a:spcPts val="0"/>
              </a:spcAft>
              <a:buNone/>
            </a:pPr>
            <a:r>
              <a:rPr b="1" lang="ko" sz="1100"/>
              <a:t>EDS: Explosive Detection System</a:t>
            </a:r>
            <a:endParaRPr b="1" sz="1100"/>
          </a:p>
          <a:p>
            <a:pPr indent="0" lvl="0" marL="0" rtl="0" algn="l">
              <a:spcBef>
                <a:spcPts val="0"/>
              </a:spcBef>
              <a:spcAft>
                <a:spcPts val="0"/>
              </a:spcAft>
              <a:buNone/>
            </a:pPr>
            <a:r>
              <a:rPr b="1" lang="ko" sz="1100"/>
              <a:t>EBS: Early Baggage Storage</a:t>
            </a:r>
            <a:endParaRPr b="1" sz="1100"/>
          </a:p>
          <a:p>
            <a:pPr indent="0" lvl="0" marL="0" rtl="0" algn="l">
              <a:spcBef>
                <a:spcPts val="0"/>
              </a:spcBef>
              <a:spcAft>
                <a:spcPts val="0"/>
              </a:spcAft>
              <a:buNone/>
            </a:pPr>
            <a:r>
              <a:rPr b="1" lang="ko" sz="1100"/>
              <a:t>운송 및 분류: Conveyor, Sorter, Tilter, Chute등으로 구성, 고속이송을 위한 ICS시스템운영</a:t>
            </a:r>
            <a:endParaRPr b="1" sz="1100"/>
          </a:p>
          <a:p>
            <a:pPr indent="0" lvl="0" marL="0" rtl="0" algn="l">
              <a:spcBef>
                <a:spcPts val="0"/>
              </a:spcBef>
              <a:spcAft>
                <a:spcPts val="0"/>
              </a:spcAft>
              <a:buNone/>
            </a:pPr>
            <a:r>
              <a:rPr b="1" lang="ko" sz="1100"/>
              <a:t>메이크업 및 언로딩: 로딩 및 언로딩 작업을 최적화를 위한 여러가지 반자동 솔루션 제공</a:t>
            </a:r>
            <a:endParaRPr b="1" sz="1100"/>
          </a:p>
          <a:p>
            <a:pPr indent="0" lvl="0" marL="0" rtl="0" algn="l">
              <a:spcBef>
                <a:spcPts val="0"/>
              </a:spcBef>
              <a:spcAft>
                <a:spcPts val="0"/>
              </a:spcAft>
              <a:buNone/>
            </a:pPr>
            <a:r>
              <a:rPr b="1" lang="ko" sz="1100"/>
              <a:t>수하물 수취대: 모듈식, 저소음 Carousel 맟춤제작</a:t>
            </a:r>
            <a:endParaRPr b="1" sz="1100"/>
          </a:p>
          <a:p>
            <a:pPr indent="0" lvl="0" marL="0" rtl="0" algn="l">
              <a:spcBef>
                <a:spcPts val="0"/>
              </a:spcBef>
              <a:spcAft>
                <a:spcPts val="0"/>
              </a:spcAft>
              <a:buNone/>
            </a:pPr>
            <a:r>
              <a:rPr b="1" lang="ko" sz="1100"/>
              <a:t>관제: 전체 BHS시스템의 흐름 및 예외사항의 완벽한 통제를 위한 IT솔루션 제공</a:t>
            </a:r>
            <a:endParaRPr b="1" sz="1100"/>
          </a:p>
        </p:txBody>
      </p:sp>
      <p:sp>
        <p:nvSpPr>
          <p:cNvPr id="97" name="Google Shape;97;p18"/>
          <p:cNvSpPr txBox="1"/>
          <p:nvPr>
            <p:ph type="title"/>
          </p:nvPr>
        </p:nvSpPr>
        <p:spPr>
          <a:xfrm>
            <a:off x="0" y="0"/>
            <a:ext cx="9144000" cy="629100"/>
          </a:xfrm>
          <a:prstGeom prst="rect">
            <a:avLst/>
          </a:prstGeom>
          <a:solidFill>
            <a:srgbClr val="3C78D8"/>
          </a:solidFill>
        </p:spPr>
        <p:txBody>
          <a:bodyPr anchorCtr="0" anchor="t" bIns="91425" lIns="91425" spcFirstLastPara="1" rIns="91425" wrap="square" tIns="91425">
            <a:noAutofit/>
          </a:bodyPr>
          <a:lstStyle/>
          <a:p>
            <a:pPr indent="0" lvl="0" marL="0" rtl="0" algn="l">
              <a:spcBef>
                <a:spcPts val="0"/>
              </a:spcBef>
              <a:spcAft>
                <a:spcPts val="0"/>
              </a:spcAft>
              <a:buNone/>
            </a:pPr>
            <a:r>
              <a:rPr lang="ko" sz="3600"/>
              <a:t>2.Logistics &amp; BHS</a:t>
            </a:r>
            <a:endParaRPr sz="3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idx="1" type="body"/>
          </p:nvPr>
        </p:nvSpPr>
        <p:spPr>
          <a:xfrm>
            <a:off x="4572000" y="1761350"/>
            <a:ext cx="4421700" cy="21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600"/>
              <a:t>라이다의 원리</a:t>
            </a:r>
            <a:endParaRPr b="1" sz="1600"/>
          </a:p>
          <a:p>
            <a:pPr indent="0" lvl="0" marL="0" rtl="0" algn="l">
              <a:spcBef>
                <a:spcPts val="0"/>
              </a:spcBef>
              <a:spcAft>
                <a:spcPts val="0"/>
              </a:spcAft>
              <a:buNone/>
            </a:pPr>
            <a:r>
              <a:rPr lang="ko" sz="1600"/>
              <a:t>라이다 센서가 빠르게 돌면서 거울에 쏜 레이저가 360도를 스캔닝하는 방식</a:t>
            </a:r>
            <a:endParaRPr sz="1600"/>
          </a:p>
          <a:p>
            <a:pPr indent="0" lvl="0" marL="0" rtl="0" algn="l">
              <a:spcBef>
                <a:spcPts val="0"/>
              </a:spcBef>
              <a:spcAft>
                <a:spcPts val="0"/>
              </a:spcAft>
              <a:buNone/>
            </a:pPr>
            <a:r>
              <a:rPr lang="ko" sz="1600"/>
              <a:t>그 빛이 특정 물체에 부딪힌 다음에 다시 튕겨져 돌아오는 빛을 수신기가 받아서 빛이 목표지점까지 갔다가 오는데 걸린 시간을 계산해서 거리를 알아낸다. </a:t>
            </a:r>
            <a:endParaRPr sz="1600"/>
          </a:p>
          <a:p>
            <a:pPr indent="0" lvl="0" marL="0" rtl="0" algn="l">
              <a:spcBef>
                <a:spcPts val="0"/>
              </a:spcBef>
              <a:spcAft>
                <a:spcPts val="0"/>
              </a:spcAft>
              <a:buNone/>
            </a:pPr>
            <a:r>
              <a:t/>
            </a:r>
            <a:endParaRPr sz="1400"/>
          </a:p>
        </p:txBody>
      </p:sp>
      <p:pic>
        <p:nvPicPr>
          <p:cNvPr id="103" name="Google Shape;103;p19"/>
          <p:cNvPicPr preferRelativeResize="0"/>
          <p:nvPr/>
        </p:nvPicPr>
        <p:blipFill>
          <a:blip r:embed="rId3">
            <a:alphaModFix/>
          </a:blip>
          <a:stretch>
            <a:fillRect/>
          </a:stretch>
        </p:blipFill>
        <p:spPr>
          <a:xfrm>
            <a:off x="342319" y="1157994"/>
            <a:ext cx="4019700" cy="1838300"/>
          </a:xfrm>
          <a:prstGeom prst="rect">
            <a:avLst/>
          </a:prstGeom>
          <a:noFill/>
          <a:ln>
            <a:noFill/>
          </a:ln>
        </p:spPr>
      </p:pic>
      <p:pic>
        <p:nvPicPr>
          <p:cNvPr id="104" name="Google Shape;104;p19"/>
          <p:cNvPicPr preferRelativeResize="0"/>
          <p:nvPr/>
        </p:nvPicPr>
        <p:blipFill>
          <a:blip r:embed="rId4">
            <a:alphaModFix/>
          </a:blip>
          <a:stretch>
            <a:fillRect/>
          </a:stretch>
        </p:blipFill>
        <p:spPr>
          <a:xfrm>
            <a:off x="342324" y="3149387"/>
            <a:ext cx="4019700" cy="1857165"/>
          </a:xfrm>
          <a:prstGeom prst="rect">
            <a:avLst/>
          </a:prstGeom>
          <a:noFill/>
          <a:ln>
            <a:noFill/>
          </a:ln>
        </p:spPr>
      </p:pic>
      <p:sp>
        <p:nvSpPr>
          <p:cNvPr id="105" name="Google Shape;105;p19"/>
          <p:cNvSpPr txBox="1"/>
          <p:nvPr>
            <p:ph type="title"/>
          </p:nvPr>
        </p:nvSpPr>
        <p:spPr>
          <a:xfrm>
            <a:off x="0" y="0"/>
            <a:ext cx="9144000" cy="629100"/>
          </a:xfrm>
          <a:prstGeom prst="rect">
            <a:avLst/>
          </a:prstGeom>
          <a:solidFill>
            <a:srgbClr val="3C78D8"/>
          </a:solidFill>
        </p:spPr>
        <p:txBody>
          <a:bodyPr anchorCtr="0" anchor="t" bIns="91425" lIns="91425" spcFirstLastPara="1" rIns="91425" wrap="square" tIns="91425">
            <a:noAutofit/>
          </a:bodyPr>
          <a:lstStyle/>
          <a:p>
            <a:pPr indent="0" lvl="0" marL="0" rtl="0" algn="l">
              <a:spcBef>
                <a:spcPts val="0"/>
              </a:spcBef>
              <a:spcAft>
                <a:spcPts val="0"/>
              </a:spcAft>
              <a:buNone/>
            </a:pPr>
            <a:r>
              <a:rPr lang="ko" sz="3600"/>
              <a:t>3.라이더 센서</a:t>
            </a:r>
            <a:endParaRPr sz="3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p:nvPr/>
        </p:nvSpPr>
        <p:spPr>
          <a:xfrm>
            <a:off x="3308575" y="2475825"/>
            <a:ext cx="5939400" cy="1632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0"/>
          <p:cNvSpPr txBox="1"/>
          <p:nvPr>
            <p:ph type="title"/>
          </p:nvPr>
        </p:nvSpPr>
        <p:spPr>
          <a:xfrm>
            <a:off x="3710225" y="266275"/>
            <a:ext cx="20133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3600"/>
              <a:t>삼성전자</a:t>
            </a:r>
            <a:endParaRPr sz="3600"/>
          </a:p>
        </p:txBody>
      </p:sp>
      <p:sp>
        <p:nvSpPr>
          <p:cNvPr id="112" name="Google Shape;112;p20"/>
          <p:cNvSpPr txBox="1"/>
          <p:nvPr>
            <p:ph idx="1" type="body"/>
          </p:nvPr>
        </p:nvSpPr>
        <p:spPr>
          <a:xfrm>
            <a:off x="3812263" y="1107900"/>
            <a:ext cx="5207100" cy="403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500"/>
              <a:t>기업소개</a:t>
            </a:r>
            <a:endParaRPr b="1" sz="1500"/>
          </a:p>
          <a:p>
            <a:pPr indent="0" lvl="0" marL="0" rtl="0" algn="l">
              <a:spcBef>
                <a:spcPts val="0"/>
              </a:spcBef>
              <a:spcAft>
                <a:spcPts val="0"/>
              </a:spcAft>
              <a:buNone/>
            </a:pPr>
            <a:r>
              <a:t/>
            </a:r>
            <a:endParaRPr b="1" sz="1100"/>
          </a:p>
          <a:p>
            <a:pPr indent="0" lvl="0" marL="0" rtl="0" algn="l">
              <a:spcBef>
                <a:spcPts val="0"/>
              </a:spcBef>
              <a:spcAft>
                <a:spcPts val="0"/>
              </a:spcAft>
              <a:buNone/>
            </a:pPr>
            <a:r>
              <a:rPr lang="ko"/>
              <a:t>삼성전자는 </a:t>
            </a:r>
            <a:r>
              <a:rPr b="1" lang="ko"/>
              <a:t>'인재와 기술을 바탕으로 최고의 제품과 서비스를 창출하여 인류사회에 공헌한다'</a:t>
            </a:r>
            <a:r>
              <a:rPr lang="ko"/>
              <a:t>는 경영이념을 바탕으로 AI 기술 역시 다양한 제품에 적용하여 궁극적으로 인류에 공헌하는 것을 지향합니다. </a:t>
            </a:r>
            <a:endParaRPr/>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700"/>
          </a:p>
          <a:p>
            <a:pPr indent="0" lvl="0" marL="0" rtl="0" algn="l">
              <a:spcBef>
                <a:spcPts val="0"/>
              </a:spcBef>
              <a:spcAft>
                <a:spcPts val="0"/>
              </a:spcAft>
              <a:buNone/>
            </a:pPr>
            <a:r>
              <a:t/>
            </a:r>
            <a:endParaRPr/>
          </a:p>
          <a:p>
            <a:pPr indent="0" lvl="0" marL="0" rtl="0" algn="l">
              <a:spcBef>
                <a:spcPts val="0"/>
              </a:spcBef>
              <a:spcAft>
                <a:spcPts val="0"/>
              </a:spcAft>
              <a:buNone/>
            </a:pPr>
            <a:r>
              <a:rPr lang="ko"/>
              <a:t>AI 기술을 제품과 서비스에 적용함에 있어 언제 어디서나, 안전하고, 도움을 주며, 지속적으로 학습하는 사용자 중심 기기를 만들겠다는 의미입니다</a:t>
            </a:r>
            <a:endParaRPr/>
          </a:p>
        </p:txBody>
      </p:sp>
      <p:grpSp>
        <p:nvGrpSpPr>
          <p:cNvPr id="113" name="Google Shape;113;p20"/>
          <p:cNvGrpSpPr/>
          <p:nvPr/>
        </p:nvGrpSpPr>
        <p:grpSpPr>
          <a:xfrm>
            <a:off x="5073141" y="2695599"/>
            <a:ext cx="2481224" cy="1239637"/>
            <a:chOff x="5195288" y="3128975"/>
            <a:chExt cx="2683275" cy="1498775"/>
          </a:xfrm>
        </p:grpSpPr>
        <p:sp>
          <p:nvSpPr>
            <p:cNvPr id="114" name="Google Shape;114;p20"/>
            <p:cNvSpPr/>
            <p:nvPr/>
          </p:nvSpPr>
          <p:spPr>
            <a:xfrm>
              <a:off x="5195288" y="3128975"/>
              <a:ext cx="1275600" cy="673500"/>
            </a:xfrm>
            <a:prstGeom prst="roundRect">
              <a:avLst>
                <a:gd fmla="val 16667" name="adj"/>
              </a:avLst>
            </a:prstGeom>
            <a:solidFill>
              <a:schemeClr val="lt1"/>
            </a:solidFill>
            <a:ln cap="flat" cmpd="sng" w="9525">
              <a:solidFill>
                <a:srgbClr val="0D299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ko" sz="1200">
                  <a:solidFill>
                    <a:schemeClr val="dk2"/>
                  </a:solidFill>
                  <a:latin typeface="Source Code Pro"/>
                  <a:ea typeface="Source Code Pro"/>
                  <a:cs typeface="Source Code Pro"/>
                  <a:sym typeface="Source Code Pro"/>
                </a:rPr>
                <a:t>User Centric</a:t>
              </a:r>
              <a:endParaRPr sz="1300"/>
            </a:p>
          </p:txBody>
        </p:sp>
        <p:sp>
          <p:nvSpPr>
            <p:cNvPr id="115" name="Google Shape;115;p20"/>
            <p:cNvSpPr/>
            <p:nvPr/>
          </p:nvSpPr>
          <p:spPr>
            <a:xfrm>
              <a:off x="6602963" y="3128975"/>
              <a:ext cx="1275600" cy="673500"/>
            </a:xfrm>
            <a:prstGeom prst="roundRect">
              <a:avLst>
                <a:gd fmla="val 16667" name="adj"/>
              </a:avLst>
            </a:prstGeom>
            <a:solidFill>
              <a:schemeClr val="lt1"/>
            </a:solidFill>
            <a:ln cap="flat" cmpd="sng" w="9525">
              <a:solidFill>
                <a:srgbClr val="0D299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ko" sz="1300">
                  <a:solidFill>
                    <a:schemeClr val="dk2"/>
                  </a:solidFill>
                  <a:latin typeface="Source Code Pro"/>
                  <a:ea typeface="Source Code Pro"/>
                  <a:cs typeface="Source Code Pro"/>
                  <a:sym typeface="Source Code Pro"/>
                </a:rPr>
                <a:t>Always There</a:t>
              </a:r>
              <a:endParaRPr sz="1300"/>
            </a:p>
          </p:txBody>
        </p:sp>
        <p:sp>
          <p:nvSpPr>
            <p:cNvPr id="116" name="Google Shape;116;p20"/>
            <p:cNvSpPr/>
            <p:nvPr/>
          </p:nvSpPr>
          <p:spPr>
            <a:xfrm>
              <a:off x="5195288" y="3954250"/>
              <a:ext cx="1275600" cy="673500"/>
            </a:xfrm>
            <a:prstGeom prst="roundRect">
              <a:avLst>
                <a:gd fmla="val 16667" name="adj"/>
              </a:avLst>
            </a:prstGeom>
            <a:solidFill>
              <a:schemeClr val="lt1"/>
            </a:solidFill>
            <a:ln cap="flat" cmpd="sng" w="9525">
              <a:solidFill>
                <a:srgbClr val="0D299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ko" sz="1300">
                  <a:solidFill>
                    <a:schemeClr val="dk2"/>
                  </a:solidFill>
                  <a:latin typeface="Source Code Pro"/>
                  <a:ea typeface="Source Code Pro"/>
                  <a:cs typeface="Source Code Pro"/>
                  <a:sym typeface="Source Code Pro"/>
                </a:rPr>
                <a:t>Always Helpful</a:t>
              </a:r>
              <a:endParaRPr sz="1200"/>
            </a:p>
          </p:txBody>
        </p:sp>
        <p:sp>
          <p:nvSpPr>
            <p:cNvPr id="117" name="Google Shape;117;p20"/>
            <p:cNvSpPr/>
            <p:nvPr/>
          </p:nvSpPr>
          <p:spPr>
            <a:xfrm>
              <a:off x="6602963" y="3954250"/>
              <a:ext cx="1275600" cy="673500"/>
            </a:xfrm>
            <a:prstGeom prst="roundRect">
              <a:avLst>
                <a:gd fmla="val 16667" name="adj"/>
              </a:avLst>
            </a:prstGeom>
            <a:solidFill>
              <a:schemeClr val="lt1"/>
            </a:solidFill>
            <a:ln cap="flat" cmpd="sng" w="9525">
              <a:solidFill>
                <a:srgbClr val="0D299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ko" sz="1300">
                  <a:solidFill>
                    <a:schemeClr val="dk2"/>
                  </a:solidFill>
                  <a:latin typeface="Source Code Pro"/>
                  <a:ea typeface="Source Code Pro"/>
                  <a:cs typeface="Source Code Pro"/>
                  <a:sym typeface="Source Code Pro"/>
                </a:rPr>
                <a:t>Always Learning</a:t>
              </a:r>
              <a:endParaRPr sz="1300"/>
            </a:p>
          </p:txBody>
        </p:sp>
        <p:sp>
          <p:nvSpPr>
            <p:cNvPr id="118" name="Google Shape;118;p20"/>
            <p:cNvSpPr/>
            <p:nvPr/>
          </p:nvSpPr>
          <p:spPr>
            <a:xfrm>
              <a:off x="6104850" y="3547375"/>
              <a:ext cx="744900" cy="629100"/>
            </a:xfrm>
            <a:prstGeom prst="ellipse">
              <a:avLst/>
            </a:prstGeom>
            <a:solidFill>
              <a:schemeClr val="lt1"/>
            </a:solidFill>
            <a:ln cap="flat" cmpd="sng" w="28575">
              <a:solidFill>
                <a:srgbClr val="0D299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ko" sz="1100">
                  <a:solidFill>
                    <a:schemeClr val="dk2"/>
                  </a:solidFill>
                  <a:latin typeface="Source Code Pro"/>
                  <a:ea typeface="Source Code Pro"/>
                  <a:cs typeface="Source Code Pro"/>
                  <a:sym typeface="Source Code Pro"/>
                </a:rPr>
                <a:t>AI</a:t>
              </a:r>
              <a:endParaRPr sz="1100">
                <a:solidFill>
                  <a:schemeClr val="dk2"/>
                </a:solidFill>
                <a:latin typeface="Source Code Pro"/>
                <a:ea typeface="Source Code Pro"/>
                <a:cs typeface="Source Code Pro"/>
                <a:sym typeface="Source Code Pro"/>
              </a:endParaRPr>
            </a:p>
            <a:p>
              <a:pPr indent="0" lvl="0" marL="0" rtl="0" algn="ctr">
                <a:lnSpc>
                  <a:spcPct val="115000"/>
                </a:lnSpc>
                <a:spcBef>
                  <a:spcPts val="0"/>
                </a:spcBef>
                <a:spcAft>
                  <a:spcPts val="0"/>
                </a:spcAft>
                <a:buNone/>
              </a:pPr>
              <a:r>
                <a:rPr lang="ko" sz="1100">
                  <a:solidFill>
                    <a:schemeClr val="dk2"/>
                  </a:solidFill>
                  <a:latin typeface="Source Code Pro"/>
                  <a:ea typeface="Source Code Pro"/>
                  <a:cs typeface="Source Code Pro"/>
                  <a:sym typeface="Source Code Pro"/>
                </a:rPr>
                <a:t>비전</a:t>
              </a:r>
              <a:endParaRPr sz="1100">
                <a:solidFill>
                  <a:schemeClr val="dk2"/>
                </a:solidFill>
                <a:latin typeface="Source Code Pro"/>
                <a:ea typeface="Source Code Pro"/>
                <a:cs typeface="Source Code Pro"/>
                <a:sym typeface="Source Code Pro"/>
              </a:endParaRPr>
            </a:p>
          </p:txBody>
        </p:sp>
      </p:grpSp>
      <p:pic>
        <p:nvPicPr>
          <p:cNvPr id="119" name="Google Shape;119;p20"/>
          <p:cNvPicPr preferRelativeResize="0"/>
          <p:nvPr/>
        </p:nvPicPr>
        <p:blipFill rotWithShape="1">
          <a:blip r:embed="rId3">
            <a:alphaModFix amt="80000"/>
          </a:blip>
          <a:srcRect b="0" l="9237" r="9868" t="0"/>
          <a:stretch/>
        </p:blipFill>
        <p:spPr>
          <a:xfrm>
            <a:off x="0" y="1169525"/>
            <a:ext cx="3636400" cy="36739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p:nvPr/>
        </p:nvSpPr>
        <p:spPr>
          <a:xfrm>
            <a:off x="-293900" y="873575"/>
            <a:ext cx="9531900" cy="426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21"/>
          <p:cNvPicPr preferRelativeResize="0"/>
          <p:nvPr/>
        </p:nvPicPr>
        <p:blipFill>
          <a:blip r:embed="rId3">
            <a:alphaModFix/>
          </a:blip>
          <a:stretch>
            <a:fillRect/>
          </a:stretch>
        </p:blipFill>
        <p:spPr>
          <a:xfrm>
            <a:off x="0" y="561725"/>
            <a:ext cx="2505075" cy="219075"/>
          </a:xfrm>
          <a:prstGeom prst="rect">
            <a:avLst/>
          </a:prstGeom>
          <a:noFill/>
          <a:ln>
            <a:noFill/>
          </a:ln>
        </p:spPr>
      </p:pic>
      <p:sp>
        <p:nvSpPr>
          <p:cNvPr id="126" name="Google Shape;126;p21"/>
          <p:cNvSpPr txBox="1"/>
          <p:nvPr>
            <p:ph idx="1" type="body"/>
          </p:nvPr>
        </p:nvSpPr>
        <p:spPr>
          <a:xfrm>
            <a:off x="367475" y="189475"/>
            <a:ext cx="1737000" cy="43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ko" sz="1800"/>
              <a:t>기술동향</a:t>
            </a:r>
            <a:endParaRPr b="1" sz="1800"/>
          </a:p>
        </p:txBody>
      </p:sp>
      <p:sp>
        <p:nvSpPr>
          <p:cNvPr id="127" name="Google Shape;127;p21"/>
          <p:cNvSpPr txBox="1"/>
          <p:nvPr/>
        </p:nvSpPr>
        <p:spPr>
          <a:xfrm>
            <a:off x="764625" y="1006250"/>
            <a:ext cx="2939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300">
                <a:latin typeface="Malgun Gothic"/>
                <a:ea typeface="Malgun Gothic"/>
                <a:cs typeface="Malgun Gothic"/>
                <a:sym typeface="Malgun Gothic"/>
              </a:rPr>
              <a:t>삼성전자, 데이터IT센터 신설∙∙∙ </a:t>
            </a:r>
            <a:endParaRPr b="1" sz="1300">
              <a:latin typeface="Malgun Gothic"/>
              <a:ea typeface="Malgun Gothic"/>
              <a:cs typeface="Malgun Gothic"/>
              <a:sym typeface="Malgun Gothic"/>
            </a:endParaRPr>
          </a:p>
          <a:p>
            <a:pPr indent="0" lvl="0" marL="0" rtl="0" algn="ctr">
              <a:spcBef>
                <a:spcPts val="0"/>
              </a:spcBef>
              <a:spcAft>
                <a:spcPts val="0"/>
              </a:spcAft>
              <a:buNone/>
            </a:pPr>
            <a:r>
              <a:rPr b="1" lang="ko" sz="1300">
                <a:latin typeface="Malgun Gothic"/>
                <a:ea typeface="Malgun Gothic"/>
                <a:cs typeface="Malgun Gothic"/>
                <a:sym typeface="Malgun Gothic"/>
              </a:rPr>
              <a:t>“AI 접목, 스마트 공장 구축”</a:t>
            </a:r>
            <a:endParaRPr b="1" sz="1300">
              <a:latin typeface="Malgun Gothic"/>
              <a:ea typeface="Malgun Gothic"/>
              <a:cs typeface="Malgun Gothic"/>
              <a:sym typeface="Malgun Gothic"/>
            </a:endParaRPr>
          </a:p>
        </p:txBody>
      </p:sp>
      <p:grpSp>
        <p:nvGrpSpPr>
          <p:cNvPr id="128" name="Google Shape;128;p21"/>
          <p:cNvGrpSpPr/>
          <p:nvPr/>
        </p:nvGrpSpPr>
        <p:grpSpPr>
          <a:xfrm>
            <a:off x="367466" y="1578103"/>
            <a:ext cx="4044057" cy="1130794"/>
            <a:chOff x="3620550" y="2083075"/>
            <a:chExt cx="5209399" cy="1272700"/>
          </a:xfrm>
        </p:grpSpPr>
        <p:pic>
          <p:nvPicPr>
            <p:cNvPr id="129" name="Google Shape;129;p21"/>
            <p:cNvPicPr preferRelativeResize="0"/>
            <p:nvPr/>
          </p:nvPicPr>
          <p:blipFill rotWithShape="1">
            <a:blip r:embed="rId4">
              <a:alphaModFix/>
            </a:blip>
            <a:srcRect b="0" l="0" r="0" t="73980"/>
            <a:stretch/>
          </p:blipFill>
          <p:spPr>
            <a:xfrm>
              <a:off x="3620550" y="2924675"/>
              <a:ext cx="5209399" cy="431100"/>
            </a:xfrm>
            <a:prstGeom prst="rect">
              <a:avLst/>
            </a:prstGeom>
            <a:noFill/>
            <a:ln>
              <a:noFill/>
            </a:ln>
          </p:spPr>
        </p:pic>
        <p:pic>
          <p:nvPicPr>
            <p:cNvPr id="130" name="Google Shape;130;p21"/>
            <p:cNvPicPr preferRelativeResize="0"/>
            <p:nvPr/>
          </p:nvPicPr>
          <p:blipFill rotWithShape="1">
            <a:blip r:embed="rId4">
              <a:alphaModFix/>
            </a:blip>
            <a:srcRect b="37777" l="0" r="0" t="24648"/>
            <a:stretch/>
          </p:blipFill>
          <p:spPr>
            <a:xfrm>
              <a:off x="3620550" y="2302150"/>
              <a:ext cx="5209399" cy="622525"/>
            </a:xfrm>
            <a:prstGeom prst="rect">
              <a:avLst/>
            </a:prstGeom>
            <a:noFill/>
            <a:ln>
              <a:noFill/>
            </a:ln>
          </p:spPr>
        </p:pic>
        <p:pic>
          <p:nvPicPr>
            <p:cNvPr id="131" name="Google Shape;131;p21"/>
            <p:cNvPicPr preferRelativeResize="0"/>
            <p:nvPr/>
          </p:nvPicPr>
          <p:blipFill rotWithShape="1">
            <a:blip r:embed="rId4">
              <a:alphaModFix/>
            </a:blip>
            <a:srcRect b="86777" l="0" r="0" t="0"/>
            <a:stretch/>
          </p:blipFill>
          <p:spPr>
            <a:xfrm>
              <a:off x="3620550" y="2083075"/>
              <a:ext cx="5209399" cy="219075"/>
            </a:xfrm>
            <a:prstGeom prst="rect">
              <a:avLst/>
            </a:prstGeom>
            <a:noFill/>
            <a:ln>
              <a:noFill/>
            </a:ln>
          </p:spPr>
        </p:pic>
      </p:grpSp>
      <p:sp>
        <p:nvSpPr>
          <p:cNvPr id="132" name="Google Shape;132;p21"/>
          <p:cNvSpPr txBox="1"/>
          <p:nvPr/>
        </p:nvSpPr>
        <p:spPr>
          <a:xfrm>
            <a:off x="5247600" y="1566300"/>
            <a:ext cx="3398400" cy="1154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 sz="900">
                <a:latin typeface="Malgun Gothic"/>
                <a:ea typeface="Malgun Gothic"/>
                <a:cs typeface="Malgun Gothic"/>
                <a:sym typeface="Malgun Gothic"/>
              </a:rPr>
              <a:t>AI알고리즘(컴퓨터 비전, 머신러닝)과 차세대 컴퓨팅 플랫폼, 시큐리티를 연구하는 AI&amp;SW분야, 전장부품, 헬스센서, Metaphotonics와 같은 차세대/</a:t>
            </a:r>
            <a:r>
              <a:rPr lang="ko" sz="900">
                <a:solidFill>
                  <a:srgbClr val="333333"/>
                </a:solidFill>
                <a:latin typeface="Malgun Gothic"/>
                <a:ea typeface="Malgun Gothic"/>
                <a:cs typeface="Malgun Gothic"/>
                <a:sym typeface="Malgun Gothic"/>
              </a:rPr>
              <a:t>新개념의 응용기술을 연구하는 Device 및 System 분야, 디스플레이, 반도체, 배터리 등 New Materials 분야에서 삼성의 미래기술을 선도하고 있습니다.</a:t>
            </a:r>
            <a:endParaRPr sz="900">
              <a:latin typeface="Malgun Gothic"/>
              <a:ea typeface="Malgun Gothic"/>
              <a:cs typeface="Malgun Gothic"/>
              <a:sym typeface="Malgun Gothic"/>
            </a:endParaRPr>
          </a:p>
        </p:txBody>
      </p:sp>
      <p:sp>
        <p:nvSpPr>
          <p:cNvPr id="133" name="Google Shape;133;p21"/>
          <p:cNvSpPr txBox="1"/>
          <p:nvPr/>
        </p:nvSpPr>
        <p:spPr>
          <a:xfrm>
            <a:off x="4916950" y="1006250"/>
            <a:ext cx="3922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300">
                <a:latin typeface="Malgun Gothic"/>
                <a:ea typeface="Malgun Gothic"/>
                <a:cs typeface="Malgun Gothic"/>
                <a:sym typeface="Malgun Gothic"/>
              </a:rPr>
              <a:t>삼성종합기술원</a:t>
            </a:r>
            <a:endParaRPr b="1" sz="1300">
              <a:latin typeface="Malgun Gothic"/>
              <a:ea typeface="Malgun Gothic"/>
              <a:cs typeface="Malgun Gothic"/>
              <a:sym typeface="Malgun Gothic"/>
            </a:endParaRPr>
          </a:p>
          <a:p>
            <a:pPr indent="0" lvl="0" marL="0" rtl="0" algn="ctr">
              <a:spcBef>
                <a:spcPts val="0"/>
              </a:spcBef>
              <a:spcAft>
                <a:spcPts val="0"/>
              </a:spcAft>
              <a:buNone/>
            </a:pPr>
            <a:r>
              <a:rPr b="1" lang="ko" sz="1100">
                <a:latin typeface="Malgun Gothic"/>
                <a:ea typeface="Malgun Gothic"/>
                <a:cs typeface="Malgun Gothic"/>
                <a:sym typeface="Malgun Gothic"/>
              </a:rPr>
              <a:t>Samsung Advanced Institute of Technology (SAIT)</a:t>
            </a:r>
            <a:endParaRPr b="1" sz="1100">
              <a:latin typeface="Malgun Gothic"/>
              <a:ea typeface="Malgun Gothic"/>
              <a:cs typeface="Malgun Gothic"/>
              <a:sym typeface="Malgun Gothic"/>
            </a:endParaRPr>
          </a:p>
        </p:txBody>
      </p:sp>
      <p:pic>
        <p:nvPicPr>
          <p:cNvPr id="134" name="Google Shape;134;p21"/>
          <p:cNvPicPr preferRelativeResize="0"/>
          <p:nvPr/>
        </p:nvPicPr>
        <p:blipFill>
          <a:blip r:embed="rId5">
            <a:alphaModFix/>
          </a:blip>
          <a:stretch>
            <a:fillRect/>
          </a:stretch>
        </p:blipFill>
        <p:spPr>
          <a:xfrm>
            <a:off x="459325" y="3506200"/>
            <a:ext cx="2305550" cy="1381175"/>
          </a:xfrm>
          <a:prstGeom prst="rect">
            <a:avLst/>
          </a:prstGeom>
          <a:noFill/>
          <a:ln>
            <a:noFill/>
          </a:ln>
        </p:spPr>
      </p:pic>
      <p:sp>
        <p:nvSpPr>
          <p:cNvPr id="135" name="Google Shape;135;p21"/>
          <p:cNvSpPr txBox="1"/>
          <p:nvPr/>
        </p:nvSpPr>
        <p:spPr>
          <a:xfrm>
            <a:off x="868900" y="3000300"/>
            <a:ext cx="29391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300">
                <a:latin typeface="Malgun Gothic"/>
                <a:ea typeface="Malgun Gothic"/>
                <a:cs typeface="Malgun Gothic"/>
                <a:sym typeface="Malgun Gothic"/>
              </a:rPr>
              <a:t>Intelligent dialog system</a:t>
            </a:r>
            <a:endParaRPr b="1" sz="1300">
              <a:latin typeface="Malgun Gothic"/>
              <a:ea typeface="Malgun Gothic"/>
              <a:cs typeface="Malgun Gothic"/>
              <a:sym typeface="Malgun Gothic"/>
            </a:endParaRPr>
          </a:p>
        </p:txBody>
      </p:sp>
      <p:sp>
        <p:nvSpPr>
          <p:cNvPr id="136" name="Google Shape;136;p21"/>
          <p:cNvSpPr txBox="1"/>
          <p:nvPr/>
        </p:nvSpPr>
        <p:spPr>
          <a:xfrm>
            <a:off x="2886075" y="3676600"/>
            <a:ext cx="1820700" cy="1132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ko" sz="1100">
                <a:latin typeface="Source Code Pro"/>
                <a:ea typeface="Source Code Pro"/>
                <a:cs typeface="Source Code Pro"/>
                <a:sym typeface="Source Code Pro"/>
              </a:rPr>
              <a:t>: 스마트 인터페이스,</a:t>
            </a:r>
            <a:endParaRPr sz="1100">
              <a:latin typeface="Source Code Pro"/>
              <a:ea typeface="Source Code Pro"/>
              <a:cs typeface="Source Code Pro"/>
              <a:sym typeface="Source Code Pro"/>
            </a:endParaRPr>
          </a:p>
          <a:p>
            <a:pPr indent="0" lvl="0" marL="0" rtl="0" algn="ctr">
              <a:lnSpc>
                <a:spcPct val="115000"/>
              </a:lnSpc>
              <a:spcBef>
                <a:spcPts val="0"/>
              </a:spcBef>
              <a:spcAft>
                <a:spcPts val="0"/>
              </a:spcAft>
              <a:buNone/>
            </a:pPr>
            <a:r>
              <a:rPr lang="ko" sz="1100">
                <a:latin typeface="Source Code Pro"/>
                <a:ea typeface="Source Code Pro"/>
                <a:cs typeface="Source Code Pro"/>
                <a:sym typeface="Source Code Pro"/>
              </a:rPr>
              <a:t>많은 양의 데이터를 관리하는 지능형 비서, 상호작용 시스템 등의 기술 연구</a:t>
            </a:r>
            <a:endParaRPr sz="1100">
              <a:latin typeface="Source Code Pro"/>
              <a:ea typeface="Source Code Pro"/>
              <a:cs typeface="Source Code Pro"/>
              <a:sym typeface="Source Code Pro"/>
            </a:endParaRPr>
          </a:p>
        </p:txBody>
      </p:sp>
      <p:sp>
        <p:nvSpPr>
          <p:cNvPr id="137" name="Google Shape;137;p21"/>
          <p:cNvSpPr txBox="1"/>
          <p:nvPr/>
        </p:nvSpPr>
        <p:spPr>
          <a:xfrm>
            <a:off x="5477250" y="3000300"/>
            <a:ext cx="29391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300">
                <a:latin typeface="Malgun Gothic"/>
                <a:ea typeface="Malgun Gothic"/>
                <a:cs typeface="Malgun Gothic"/>
                <a:sym typeface="Malgun Gothic"/>
              </a:rPr>
              <a:t>End-to-End Models for Automatic Speech Recognition(ASR)</a:t>
            </a:r>
            <a:endParaRPr b="1" sz="1300">
              <a:latin typeface="Malgun Gothic"/>
              <a:ea typeface="Malgun Gothic"/>
              <a:cs typeface="Malgun Gothic"/>
              <a:sym typeface="Malgun Gothic"/>
            </a:endParaRPr>
          </a:p>
        </p:txBody>
      </p:sp>
      <p:grpSp>
        <p:nvGrpSpPr>
          <p:cNvPr id="138" name="Google Shape;138;p21"/>
          <p:cNvGrpSpPr/>
          <p:nvPr/>
        </p:nvGrpSpPr>
        <p:grpSpPr>
          <a:xfrm>
            <a:off x="5369275" y="3676588"/>
            <a:ext cx="3470475" cy="917675"/>
            <a:chOff x="5247575" y="3784163"/>
            <a:chExt cx="3470475" cy="917675"/>
          </a:xfrm>
        </p:grpSpPr>
        <p:pic>
          <p:nvPicPr>
            <p:cNvPr id="139" name="Google Shape;139;p21"/>
            <p:cNvPicPr preferRelativeResize="0"/>
            <p:nvPr/>
          </p:nvPicPr>
          <p:blipFill rotWithShape="1">
            <a:blip r:embed="rId6">
              <a:alphaModFix/>
            </a:blip>
            <a:srcRect b="8184" l="1222" r="78861" t="5571"/>
            <a:stretch/>
          </p:blipFill>
          <p:spPr>
            <a:xfrm>
              <a:off x="5247575" y="3784174"/>
              <a:ext cx="768214" cy="917663"/>
            </a:xfrm>
            <a:prstGeom prst="rect">
              <a:avLst/>
            </a:prstGeom>
            <a:noFill/>
            <a:ln>
              <a:noFill/>
            </a:ln>
          </p:spPr>
        </p:pic>
        <p:pic>
          <p:nvPicPr>
            <p:cNvPr id="140" name="Google Shape;140;p21"/>
            <p:cNvPicPr preferRelativeResize="0"/>
            <p:nvPr/>
          </p:nvPicPr>
          <p:blipFill rotWithShape="1">
            <a:blip r:embed="rId6">
              <a:alphaModFix/>
            </a:blip>
            <a:srcRect b="7003" l="26751" r="53332" t="6752"/>
            <a:stretch/>
          </p:blipFill>
          <p:spPr>
            <a:xfrm>
              <a:off x="6143676" y="3784174"/>
              <a:ext cx="768214" cy="917663"/>
            </a:xfrm>
            <a:prstGeom prst="rect">
              <a:avLst/>
            </a:prstGeom>
            <a:noFill/>
            <a:ln>
              <a:noFill/>
            </a:ln>
          </p:spPr>
        </p:pic>
        <p:pic>
          <p:nvPicPr>
            <p:cNvPr id="141" name="Google Shape;141;p21"/>
            <p:cNvPicPr preferRelativeResize="0"/>
            <p:nvPr/>
          </p:nvPicPr>
          <p:blipFill rotWithShape="1">
            <a:blip r:embed="rId6">
              <a:alphaModFix/>
            </a:blip>
            <a:srcRect b="7054" l="77358" r="3185" t="6701"/>
            <a:stretch/>
          </p:blipFill>
          <p:spPr>
            <a:xfrm>
              <a:off x="7967549" y="3784163"/>
              <a:ext cx="750501" cy="917663"/>
            </a:xfrm>
            <a:prstGeom prst="rect">
              <a:avLst/>
            </a:prstGeom>
            <a:noFill/>
            <a:ln>
              <a:noFill/>
            </a:ln>
          </p:spPr>
        </p:pic>
        <p:pic>
          <p:nvPicPr>
            <p:cNvPr id="142" name="Google Shape;142;p21"/>
            <p:cNvPicPr preferRelativeResize="0"/>
            <p:nvPr/>
          </p:nvPicPr>
          <p:blipFill rotWithShape="1">
            <a:blip r:embed="rId6">
              <a:alphaModFix/>
            </a:blip>
            <a:srcRect b="6752" l="52334" r="27750" t="7003"/>
            <a:stretch/>
          </p:blipFill>
          <p:spPr>
            <a:xfrm>
              <a:off x="7055612" y="3784174"/>
              <a:ext cx="768214" cy="917663"/>
            </a:xfrm>
            <a:prstGeom prst="rect">
              <a:avLst/>
            </a:prstGeom>
            <a:noFill/>
            <a:ln>
              <a:noFill/>
            </a:ln>
          </p:spPr>
        </p:pic>
        <p:sp>
          <p:nvSpPr>
            <p:cNvPr id="143" name="Google Shape;143;p21"/>
            <p:cNvSpPr txBox="1"/>
            <p:nvPr/>
          </p:nvSpPr>
          <p:spPr>
            <a:xfrm>
              <a:off x="5944375" y="4042900"/>
              <a:ext cx="26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latin typeface="Source Code Pro"/>
                  <a:ea typeface="Source Code Pro"/>
                  <a:cs typeface="Source Code Pro"/>
                  <a:sym typeface="Source Code Pro"/>
                </a:rPr>
                <a:t>&gt;</a:t>
              </a:r>
              <a:endParaRPr>
                <a:latin typeface="Source Code Pro"/>
                <a:ea typeface="Source Code Pro"/>
                <a:cs typeface="Source Code Pro"/>
                <a:sym typeface="Source Code Pro"/>
              </a:endParaRPr>
            </a:p>
          </p:txBody>
        </p:sp>
        <p:sp>
          <p:nvSpPr>
            <p:cNvPr id="144" name="Google Shape;144;p21"/>
            <p:cNvSpPr txBox="1"/>
            <p:nvPr/>
          </p:nvSpPr>
          <p:spPr>
            <a:xfrm>
              <a:off x="6858025" y="4042900"/>
              <a:ext cx="26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latin typeface="Source Code Pro"/>
                  <a:ea typeface="Source Code Pro"/>
                  <a:cs typeface="Source Code Pro"/>
                  <a:sym typeface="Source Code Pro"/>
                </a:rPr>
                <a:t>&gt;</a:t>
              </a:r>
              <a:endParaRPr>
                <a:latin typeface="Source Code Pro"/>
                <a:ea typeface="Source Code Pro"/>
                <a:cs typeface="Source Code Pro"/>
                <a:sym typeface="Source Code Pro"/>
              </a:endParaRPr>
            </a:p>
          </p:txBody>
        </p:sp>
        <p:sp>
          <p:nvSpPr>
            <p:cNvPr id="145" name="Google Shape;145;p21"/>
            <p:cNvSpPr txBox="1"/>
            <p:nvPr/>
          </p:nvSpPr>
          <p:spPr>
            <a:xfrm>
              <a:off x="7771675" y="4042900"/>
              <a:ext cx="26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a:latin typeface="Source Code Pro"/>
                  <a:ea typeface="Source Code Pro"/>
                  <a:cs typeface="Source Code Pro"/>
                  <a:sym typeface="Source Code Pro"/>
                </a:rPr>
                <a:t>&gt;</a:t>
              </a:r>
              <a:endParaRPr>
                <a:latin typeface="Source Code Pro"/>
                <a:ea typeface="Source Code Pro"/>
                <a:cs typeface="Source Code Pro"/>
                <a:sym typeface="Source Code Pro"/>
              </a:endParaRPr>
            </a:p>
          </p:txBody>
        </p:sp>
      </p:grpSp>
      <p:sp>
        <p:nvSpPr>
          <p:cNvPr id="146" name="Google Shape;146;p21"/>
          <p:cNvSpPr txBox="1"/>
          <p:nvPr/>
        </p:nvSpPr>
        <p:spPr>
          <a:xfrm>
            <a:off x="5696163" y="4620300"/>
            <a:ext cx="2816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100">
                <a:latin typeface="Source Code Pro"/>
                <a:ea typeface="Source Code Pro"/>
                <a:cs typeface="Source Code Pro"/>
                <a:sym typeface="Source Code Pro"/>
              </a:rPr>
              <a:t>Samsung Galaxy S 스마트폰, TV 등에 사용</a:t>
            </a:r>
            <a:endParaRPr sz="1100">
              <a:latin typeface="Source Code Pro"/>
              <a:ea typeface="Source Code Pro"/>
              <a:cs typeface="Source Code Pro"/>
              <a:sym typeface="Source Code Pr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